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2"/>
  </p:notesMasterIdLst>
  <p:sldIdLst>
    <p:sldId id="2026" r:id="rId2"/>
    <p:sldId id="2027" r:id="rId3"/>
    <p:sldId id="2028" r:id="rId4"/>
    <p:sldId id="257" r:id="rId5"/>
    <p:sldId id="1762" r:id="rId6"/>
    <p:sldId id="1888" r:id="rId7"/>
    <p:sldId id="1890" r:id="rId8"/>
    <p:sldId id="1891" r:id="rId9"/>
    <p:sldId id="1892" r:id="rId10"/>
    <p:sldId id="1889" r:id="rId11"/>
    <p:sldId id="1893" r:id="rId12"/>
    <p:sldId id="1894" r:id="rId13"/>
    <p:sldId id="1895" r:id="rId14"/>
    <p:sldId id="1896" r:id="rId15"/>
    <p:sldId id="1897" r:id="rId16"/>
    <p:sldId id="1825" r:id="rId17"/>
    <p:sldId id="2017" r:id="rId18"/>
    <p:sldId id="1798" r:id="rId19"/>
    <p:sldId id="1796" r:id="rId20"/>
    <p:sldId id="1799" r:id="rId21"/>
    <p:sldId id="1800" r:id="rId22"/>
    <p:sldId id="1801" r:id="rId23"/>
    <p:sldId id="1802" r:id="rId24"/>
    <p:sldId id="1803" r:id="rId25"/>
    <p:sldId id="1805" r:id="rId26"/>
    <p:sldId id="1804" r:id="rId27"/>
    <p:sldId id="1797" r:id="rId28"/>
    <p:sldId id="1806" r:id="rId29"/>
    <p:sldId id="1807" r:id="rId30"/>
    <p:sldId id="1808" r:id="rId31"/>
    <p:sldId id="1814" r:id="rId32"/>
    <p:sldId id="1884" r:id="rId33"/>
    <p:sldId id="1880" r:id="rId34"/>
    <p:sldId id="1883" r:id="rId35"/>
    <p:sldId id="1488" r:id="rId36"/>
    <p:sldId id="1899" r:id="rId37"/>
    <p:sldId id="1794" r:id="rId38"/>
    <p:sldId id="1820" r:id="rId39"/>
    <p:sldId id="1815" r:id="rId40"/>
    <p:sldId id="1816" r:id="rId41"/>
    <p:sldId id="1818" r:id="rId42"/>
    <p:sldId id="1823" r:id="rId43"/>
    <p:sldId id="1901" r:id="rId44"/>
    <p:sldId id="1830" r:id="rId45"/>
    <p:sldId id="1827" r:id="rId46"/>
    <p:sldId id="1828" r:id="rId47"/>
    <p:sldId id="1831" r:id="rId48"/>
    <p:sldId id="2029" r:id="rId49"/>
    <p:sldId id="2030" r:id="rId50"/>
    <p:sldId id="2031" r:id="rId51"/>
    <p:sldId id="1845" r:id="rId52"/>
    <p:sldId id="1829" r:id="rId53"/>
    <p:sldId id="1902" r:id="rId54"/>
    <p:sldId id="1903" r:id="rId55"/>
    <p:sldId id="1904" r:id="rId56"/>
    <p:sldId id="1933" r:id="rId57"/>
    <p:sldId id="1934" r:id="rId58"/>
    <p:sldId id="1935" r:id="rId59"/>
    <p:sldId id="1947" r:id="rId60"/>
    <p:sldId id="1946" r:id="rId61"/>
    <p:sldId id="1948" r:id="rId62"/>
    <p:sldId id="1961" r:id="rId63"/>
    <p:sldId id="1949" r:id="rId64"/>
    <p:sldId id="1952" r:id="rId65"/>
    <p:sldId id="1950" r:id="rId66"/>
    <p:sldId id="1962" r:id="rId67"/>
    <p:sldId id="1953" r:id="rId68"/>
    <p:sldId id="1913" r:id="rId69"/>
    <p:sldId id="1936" r:id="rId70"/>
    <p:sldId id="1914" r:id="rId71"/>
    <p:sldId id="1915" r:id="rId72"/>
    <p:sldId id="1937" r:id="rId73"/>
    <p:sldId id="2014" r:id="rId74"/>
    <p:sldId id="1951" r:id="rId75"/>
    <p:sldId id="1955" r:id="rId76"/>
    <p:sldId id="1954" r:id="rId77"/>
    <p:sldId id="1963" r:id="rId78"/>
    <p:sldId id="1956" r:id="rId79"/>
    <p:sldId id="1957" r:id="rId80"/>
    <p:sldId id="1958" r:id="rId81"/>
    <p:sldId id="1964" r:id="rId82"/>
    <p:sldId id="1959" r:id="rId83"/>
    <p:sldId id="1916" r:id="rId84"/>
    <p:sldId id="1926" r:id="rId85"/>
    <p:sldId id="1944" r:id="rId86"/>
    <p:sldId id="1943" r:id="rId87"/>
    <p:sldId id="1960" r:id="rId88"/>
    <p:sldId id="1940" r:id="rId89"/>
    <p:sldId id="1965" r:id="rId90"/>
    <p:sldId id="1966" r:id="rId91"/>
    <p:sldId id="1972" r:id="rId92"/>
    <p:sldId id="1973" r:id="rId93"/>
    <p:sldId id="1974" r:id="rId94"/>
    <p:sldId id="1967" r:id="rId95"/>
    <p:sldId id="1971" r:id="rId96"/>
    <p:sldId id="1969" r:id="rId97"/>
    <p:sldId id="1970" r:id="rId98"/>
    <p:sldId id="1976" r:id="rId99"/>
    <p:sldId id="1975" r:id="rId100"/>
    <p:sldId id="1977" r:id="rId101"/>
    <p:sldId id="1978" r:id="rId102"/>
    <p:sldId id="1979" r:id="rId103"/>
    <p:sldId id="2019" r:id="rId104"/>
    <p:sldId id="1842" r:id="rId105"/>
    <p:sldId id="1980" r:id="rId106"/>
    <p:sldId id="2020" r:id="rId107"/>
    <p:sldId id="1981" r:id="rId108"/>
    <p:sldId id="1983" r:id="rId109"/>
    <p:sldId id="2021" r:id="rId110"/>
    <p:sldId id="1984" r:id="rId111"/>
    <p:sldId id="1985" r:id="rId112"/>
    <p:sldId id="2023" r:id="rId113"/>
    <p:sldId id="2022" r:id="rId114"/>
    <p:sldId id="2024" r:id="rId115"/>
    <p:sldId id="2032" r:id="rId116"/>
    <p:sldId id="2033" r:id="rId117"/>
    <p:sldId id="2034" r:id="rId118"/>
    <p:sldId id="1988" r:id="rId119"/>
    <p:sldId id="1987" r:id="rId120"/>
    <p:sldId id="1704" r:id="rId121"/>
    <p:sldId id="1989" r:id="rId122"/>
    <p:sldId id="1990" r:id="rId123"/>
    <p:sldId id="1826" r:id="rId124"/>
    <p:sldId id="1986" r:id="rId125"/>
    <p:sldId id="1992" r:id="rId126"/>
    <p:sldId id="1993" r:id="rId127"/>
    <p:sldId id="1769" r:id="rId128"/>
    <p:sldId id="1994" r:id="rId129"/>
    <p:sldId id="1995" r:id="rId130"/>
    <p:sldId id="1996" r:id="rId131"/>
    <p:sldId id="1997" r:id="rId132"/>
    <p:sldId id="1998" r:id="rId133"/>
    <p:sldId id="1999" r:id="rId134"/>
    <p:sldId id="2001" r:id="rId135"/>
    <p:sldId id="1863" r:id="rId136"/>
    <p:sldId id="1876" r:id="rId137"/>
    <p:sldId id="1877" r:id="rId138"/>
    <p:sldId id="1864" r:id="rId139"/>
    <p:sldId id="1862" r:id="rId140"/>
    <p:sldId id="1860" r:id="rId141"/>
    <p:sldId id="2002" r:id="rId142"/>
    <p:sldId id="2003" r:id="rId143"/>
    <p:sldId id="1872" r:id="rId144"/>
    <p:sldId id="2008" r:id="rId145"/>
    <p:sldId id="2007" r:id="rId146"/>
    <p:sldId id="2035" r:id="rId147"/>
    <p:sldId id="2036" r:id="rId148"/>
    <p:sldId id="2037" r:id="rId149"/>
    <p:sldId id="2025" r:id="rId150"/>
    <p:sldId id="258" r:id="rId151"/>
    <p:sldId id="1875" r:id="rId152"/>
    <p:sldId id="1821" r:id="rId153"/>
    <p:sldId id="1859" r:id="rId154"/>
    <p:sldId id="1874" r:id="rId155"/>
    <p:sldId id="1873" r:id="rId156"/>
    <p:sldId id="2004" r:id="rId157"/>
    <p:sldId id="2005" r:id="rId158"/>
    <p:sldId id="2006" r:id="rId159"/>
    <p:sldId id="2011" r:id="rId160"/>
    <p:sldId id="2012"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256"/>
    <p:restoredTop sz="75995"/>
  </p:normalViewPr>
  <p:slideViewPr>
    <p:cSldViewPr snapToGrid="0">
      <p:cViewPr varScale="1">
        <p:scale>
          <a:sx n="80" d="100"/>
          <a:sy n="80" d="100"/>
        </p:scale>
        <p:origin x="1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8D503-7546-4144-83B6-BB5DCBFA3CCC}"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7796E-08F3-4E41-AA42-21EAB658EEBB}" type="slidenum">
              <a:rPr lang="en-US" smtClean="0"/>
              <a:t>‹#›</a:t>
            </a:fld>
            <a:endParaRPr lang="en-US"/>
          </a:p>
        </p:txBody>
      </p:sp>
    </p:spTree>
    <p:extLst>
      <p:ext uri="{BB962C8B-B14F-4D97-AF65-F5344CB8AC3E}">
        <p14:creationId xmlns:p14="http://schemas.microsoft.com/office/powerpoint/2010/main" val="85832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Linearization" TargetMode="External"/><Relationship Id="rId7" Type="http://schemas.openxmlformats.org/officeDocument/2006/relationships/hyperlink" Target="https://en.wikipedia.org/wiki/Lyapunov_stability" TargetMode="External"/><Relationship Id="rId2" Type="http://schemas.openxmlformats.org/officeDocument/2006/relationships/slide" Target="../slides/slide152.xml"/><Relationship Id="rId1" Type="http://schemas.openxmlformats.org/officeDocument/2006/relationships/notesMaster" Target="../notesMasters/notesMaster1.xml"/><Relationship Id="rId6" Type="http://schemas.openxmlformats.org/officeDocument/2006/relationships/hyperlink" Target="https://en.wikipedia.org/wiki/Eigenvalue" TargetMode="External"/><Relationship Id="rId5" Type="http://schemas.openxmlformats.org/officeDocument/2006/relationships/hyperlink" Target="https://en.wikipedia.org/wiki/Equilibrium_point" TargetMode="External"/><Relationship Id="rId4" Type="http://schemas.openxmlformats.org/officeDocument/2006/relationships/hyperlink" Target="https://en.wikipedia.org/wiki/Lotka%E2%80%93Volterra_equation"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a:t>
            </a:fld>
            <a:endParaRPr lang="en-US"/>
          </a:p>
        </p:txBody>
      </p:sp>
    </p:spTree>
    <p:extLst>
      <p:ext uri="{BB962C8B-B14F-4D97-AF65-F5344CB8AC3E}">
        <p14:creationId xmlns:p14="http://schemas.microsoft.com/office/powerpoint/2010/main" val="61941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3671779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49</a:t>
            </a:fld>
            <a:endParaRPr lang="en-US"/>
          </a:p>
        </p:txBody>
      </p:sp>
    </p:spTree>
    <p:extLst>
      <p:ext uri="{BB962C8B-B14F-4D97-AF65-F5344CB8AC3E}">
        <p14:creationId xmlns:p14="http://schemas.microsoft.com/office/powerpoint/2010/main" val="236872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50</a:t>
            </a:fld>
            <a:endParaRPr lang="en-US"/>
          </a:p>
        </p:txBody>
      </p:sp>
    </p:spTree>
    <p:extLst>
      <p:ext uri="{BB962C8B-B14F-4D97-AF65-F5344CB8AC3E}">
        <p14:creationId xmlns:p14="http://schemas.microsoft.com/office/powerpoint/2010/main" val="240274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l">
              <a:buNone/>
            </a:pPr>
            <a:endParaRPr lang="en-US" dirty="0">
              <a:highlight>
                <a:srgbClr val="FFFF00"/>
              </a:highlight>
            </a:endParaRPr>
          </a:p>
          <a:p>
            <a:pPr marL="0" indent="0" algn="l">
              <a:buNone/>
            </a:pPr>
            <a:r>
              <a:rPr lang="en-US" dirty="0">
                <a:highlight>
                  <a:srgbClr val="FFFF00"/>
                </a:highlight>
              </a:rPr>
              <a:t>Also would be helpful to show the time series of the two species and how that translates to the nullcline.</a:t>
            </a:r>
          </a:p>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51</a:t>
            </a:fld>
            <a:endParaRPr lang="en-US"/>
          </a:p>
        </p:txBody>
      </p:sp>
    </p:spTree>
    <p:extLst>
      <p:ext uri="{BB962C8B-B14F-4D97-AF65-F5344CB8AC3E}">
        <p14:creationId xmlns:p14="http://schemas.microsoft.com/office/powerpoint/2010/main" val="73465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71</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72</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73</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74</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2</a:t>
            </a:fld>
            <a:endParaRPr lang="en-US"/>
          </a:p>
        </p:txBody>
      </p:sp>
    </p:spTree>
    <p:extLst>
      <p:ext uri="{BB962C8B-B14F-4D97-AF65-F5344CB8AC3E}">
        <p14:creationId xmlns:p14="http://schemas.microsoft.com/office/powerpoint/2010/main" val="374215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75</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76</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77</a:t>
            </a:fld>
            <a:endParaRPr lang="en-US"/>
          </a:p>
        </p:txBody>
      </p:sp>
    </p:spTree>
    <p:extLst>
      <p:ext uri="{BB962C8B-B14F-4D97-AF65-F5344CB8AC3E}">
        <p14:creationId xmlns:p14="http://schemas.microsoft.com/office/powerpoint/2010/main" val="766444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78</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79</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80</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81</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82</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115</a:t>
            </a:fld>
            <a:endParaRPr lang="en-US"/>
          </a:p>
        </p:txBody>
      </p:sp>
    </p:spTree>
    <p:extLst>
      <p:ext uri="{BB962C8B-B14F-4D97-AF65-F5344CB8AC3E}">
        <p14:creationId xmlns:p14="http://schemas.microsoft.com/office/powerpoint/2010/main" val="295913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116</a:t>
            </a:fld>
            <a:endParaRPr lang="en-US"/>
          </a:p>
        </p:txBody>
      </p:sp>
    </p:spTree>
    <p:extLst>
      <p:ext uri="{BB962C8B-B14F-4D97-AF65-F5344CB8AC3E}">
        <p14:creationId xmlns:p14="http://schemas.microsoft.com/office/powerpoint/2010/main" val="354042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3</a:t>
            </a:fld>
            <a:endParaRPr lang="en-US"/>
          </a:p>
        </p:txBody>
      </p:sp>
    </p:spTree>
    <p:extLst>
      <p:ext uri="{BB962C8B-B14F-4D97-AF65-F5344CB8AC3E}">
        <p14:creationId xmlns:p14="http://schemas.microsoft.com/office/powerpoint/2010/main" val="57684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117</a:t>
            </a:fld>
            <a:endParaRPr lang="en-US"/>
          </a:p>
        </p:txBody>
      </p:sp>
    </p:spTree>
    <p:extLst>
      <p:ext uri="{BB962C8B-B14F-4D97-AF65-F5344CB8AC3E}">
        <p14:creationId xmlns:p14="http://schemas.microsoft.com/office/powerpoint/2010/main" val="420696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718806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130</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131</a:t>
            </a:fld>
            <a:endParaRPr lang="en-US"/>
          </a:p>
        </p:txBody>
      </p:sp>
    </p:spTree>
    <p:extLst>
      <p:ext uri="{BB962C8B-B14F-4D97-AF65-F5344CB8AC3E}">
        <p14:creationId xmlns:p14="http://schemas.microsoft.com/office/powerpoint/2010/main" val="2788448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3944932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2143521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137</a:t>
            </a:fld>
            <a:endParaRPr lang="en-US"/>
          </a:p>
        </p:txBody>
      </p:sp>
    </p:spTree>
    <p:extLst>
      <p:ext uri="{BB962C8B-B14F-4D97-AF65-F5344CB8AC3E}">
        <p14:creationId xmlns:p14="http://schemas.microsoft.com/office/powerpoint/2010/main" val="221732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1640252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species of warbler</a:t>
            </a:r>
          </a:p>
        </p:txBody>
      </p:sp>
      <p:sp>
        <p:nvSpPr>
          <p:cNvPr id="4" name="Slide Number Placeholder 3"/>
          <p:cNvSpPr>
            <a:spLocks noGrp="1"/>
          </p:cNvSpPr>
          <p:nvPr>
            <p:ph type="sldNum" sz="quarter" idx="5"/>
          </p:nvPr>
        </p:nvSpPr>
        <p:spPr/>
        <p:txBody>
          <a:bodyPr/>
          <a:lstStyle/>
          <a:p>
            <a:fld id="{AFE3B80E-16FB-5147-84AD-5036D4EA0A38}" type="slidenum">
              <a:rPr lang="en-US" smtClean="0"/>
              <a:t>139</a:t>
            </a:fld>
            <a:endParaRPr lang="en-US"/>
          </a:p>
        </p:txBody>
      </p:sp>
    </p:spTree>
    <p:extLst>
      <p:ext uri="{BB962C8B-B14F-4D97-AF65-F5344CB8AC3E}">
        <p14:creationId xmlns:p14="http://schemas.microsoft.com/office/powerpoint/2010/main" val="4026738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140</a:t>
            </a:fld>
            <a:endParaRPr lang="en-US"/>
          </a:p>
        </p:txBody>
      </p:sp>
    </p:spTree>
    <p:extLst>
      <p:ext uri="{BB962C8B-B14F-4D97-AF65-F5344CB8AC3E}">
        <p14:creationId xmlns:p14="http://schemas.microsoft.com/office/powerpoint/2010/main" val="3568622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141</a:t>
            </a:fld>
            <a:endParaRPr lang="en-US"/>
          </a:p>
        </p:txBody>
      </p:sp>
    </p:spTree>
    <p:extLst>
      <p:ext uri="{BB962C8B-B14F-4D97-AF65-F5344CB8AC3E}">
        <p14:creationId xmlns:p14="http://schemas.microsoft.com/office/powerpoint/2010/main" val="2832609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142</a:t>
            </a:fld>
            <a:endParaRPr lang="en-US"/>
          </a:p>
        </p:txBody>
      </p:sp>
    </p:spTree>
    <p:extLst>
      <p:ext uri="{BB962C8B-B14F-4D97-AF65-F5344CB8AC3E}">
        <p14:creationId xmlns:p14="http://schemas.microsoft.com/office/powerpoint/2010/main" val="18355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143</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144</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145</a:t>
            </a:fld>
            <a:endParaRPr lang="en-US"/>
          </a:p>
        </p:txBody>
      </p:sp>
    </p:spTree>
    <p:extLst>
      <p:ext uri="{BB962C8B-B14F-4D97-AF65-F5344CB8AC3E}">
        <p14:creationId xmlns:p14="http://schemas.microsoft.com/office/powerpoint/2010/main" val="2914202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"Complete competitors cannot coexist" unless:</a:t>
            </a:r>
          </a:p>
          <a:p>
            <a:r>
              <a:rPr lang="en-US"/>
              <a:t>https://www.polleverywhere.com/multiple_choice_polls/BgMMKj22hmqEgIBzoysuF?display_state=instructions&amp;activity_state=opened&amp;state=opened&amp;flow=Instructor&amp;onscreen=persist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146</a:t>
            </a:fld>
            <a:endParaRPr lang="en-US"/>
          </a:p>
        </p:txBody>
      </p:sp>
    </p:spTree>
    <p:extLst>
      <p:ext uri="{BB962C8B-B14F-4D97-AF65-F5344CB8AC3E}">
        <p14:creationId xmlns:p14="http://schemas.microsoft.com/office/powerpoint/2010/main" val="1505110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"Complete competitors cannot coexist" unless:</a:t>
            </a:r>
          </a:p>
          <a:p>
            <a:r>
              <a:rPr lang="en-US"/>
              <a:t>https://www.polleverywhere.com/multiple_choice_polls/BgMMKj22hmqEgIBzoysuF?display_state=chart&amp;activity_state=closed&amp;state=closed&amp;flow=Instructor&amp;onscreen=persist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147</a:t>
            </a:fld>
            <a:endParaRPr lang="en-US"/>
          </a:p>
        </p:txBody>
      </p:sp>
    </p:spTree>
    <p:extLst>
      <p:ext uri="{BB962C8B-B14F-4D97-AF65-F5344CB8AC3E}">
        <p14:creationId xmlns:p14="http://schemas.microsoft.com/office/powerpoint/2010/main" val="3115277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"Complete competitors cannot coexist" unless:</a:t>
            </a:r>
          </a:p>
          <a:p>
            <a:r>
              <a:rPr lang="en-US"/>
              <a:t>https://www.polleverywhere.com/multiple_choice_polls/BgMMKj22hmqEgIBzoysuF?display_state=chart&amp;activity_state=closed&amp;display=correctness&amp;state=closed&amp;flow=Instructor&amp;onscreen=persist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148</a:t>
            </a:fld>
            <a:endParaRPr lang="en-US"/>
          </a:p>
        </p:txBody>
      </p:sp>
    </p:spTree>
    <p:extLst>
      <p:ext uri="{BB962C8B-B14F-4D97-AF65-F5344CB8AC3E}">
        <p14:creationId xmlns:p14="http://schemas.microsoft.com/office/powerpoint/2010/main" val="2298266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community matrix</a:t>
            </a:r>
            <a:r>
              <a:rPr lang="en-US" b="0" i="0" dirty="0">
                <a:solidFill>
                  <a:srgbClr val="202122"/>
                </a:solidFill>
                <a:effectLst/>
                <a:latin typeface="Arial" panose="020B0604020202020204" pitchFamily="34" charset="0"/>
              </a:rPr>
              <a:t> is the </a:t>
            </a:r>
            <a:r>
              <a:rPr lang="en-US" b="0" i="0" u="none" strike="noStrike" dirty="0">
                <a:solidFill>
                  <a:srgbClr val="3366CC"/>
                </a:solidFill>
                <a:effectLst/>
                <a:latin typeface="Arial" panose="020B0604020202020204" pitchFamily="34" charset="0"/>
                <a:hlinkClick r:id="rId3" tooltip="Linearization"/>
              </a:rPr>
              <a:t>linearization</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4" tooltip="Lotka–Volterra equation"/>
              </a:rPr>
              <a:t>Lotka–Volterra equation</a:t>
            </a:r>
            <a:r>
              <a:rPr lang="en-US" b="0" i="0" dirty="0">
                <a:solidFill>
                  <a:srgbClr val="202122"/>
                </a:solidFill>
                <a:effectLst/>
                <a:latin typeface="Arial" panose="020B0604020202020204" pitchFamily="34" charset="0"/>
              </a:rPr>
              <a:t> at an </a:t>
            </a:r>
            <a:r>
              <a:rPr lang="en-US" b="0" i="0" u="none" strike="noStrike" dirty="0">
                <a:solidFill>
                  <a:srgbClr val="3366CC"/>
                </a:solidFill>
                <a:effectLst/>
                <a:latin typeface="Arial" panose="020B0604020202020204" pitchFamily="34" charset="0"/>
                <a:hlinkClick r:id="rId5" tooltip="Equilibrium point"/>
              </a:rPr>
              <a:t>equilibrium point</a:t>
            </a:r>
            <a:r>
              <a:rPr lang="en-US" b="0" i="0" dirty="0">
                <a:solidFill>
                  <a:srgbClr val="202122"/>
                </a:solidFill>
                <a:effectLst/>
                <a:latin typeface="Arial" panose="020B0604020202020204" pitchFamily="34" charset="0"/>
              </a:rPr>
              <a:t>. The </a:t>
            </a:r>
            <a:r>
              <a:rPr lang="en-US" b="0" i="0" u="none" strike="noStrike" dirty="0">
                <a:solidFill>
                  <a:srgbClr val="3366CC"/>
                </a:solidFill>
                <a:effectLst/>
                <a:latin typeface="Arial" panose="020B0604020202020204" pitchFamily="34" charset="0"/>
                <a:hlinkClick r:id="rId6" tooltip="Eigenvalue"/>
              </a:rPr>
              <a:t>eigenvalues</a:t>
            </a:r>
            <a:r>
              <a:rPr lang="en-US" b="0" i="0" dirty="0">
                <a:solidFill>
                  <a:srgbClr val="202122"/>
                </a:solidFill>
                <a:effectLst/>
                <a:latin typeface="Arial" panose="020B0604020202020204" pitchFamily="34" charset="0"/>
              </a:rPr>
              <a:t> of the community matrix determine the </a:t>
            </a:r>
            <a:r>
              <a:rPr lang="en-US" b="0" i="0" u="none" strike="noStrike" dirty="0">
                <a:solidFill>
                  <a:srgbClr val="3366CC"/>
                </a:solidFill>
                <a:effectLst/>
                <a:latin typeface="Arial" panose="020B0604020202020204" pitchFamily="34" charset="0"/>
                <a:hlinkClick r:id="rId7" tooltip="Lyapunov stability"/>
              </a:rPr>
              <a:t>stability</a:t>
            </a:r>
            <a:r>
              <a:rPr lang="en-US" b="0" i="0" dirty="0">
                <a:solidFill>
                  <a:srgbClr val="202122"/>
                </a:solidFill>
                <a:effectLst/>
                <a:latin typeface="Arial" panose="020B0604020202020204" pitchFamily="34" charset="0"/>
              </a:rPr>
              <a:t> of the equilibrium point.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If eigenvalues have negative real parts, then system is stable</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152</a:t>
            </a:fld>
            <a:endParaRPr lang="en-US"/>
          </a:p>
        </p:txBody>
      </p:sp>
    </p:spTree>
    <p:extLst>
      <p:ext uri="{BB962C8B-B14F-4D97-AF65-F5344CB8AC3E}">
        <p14:creationId xmlns:p14="http://schemas.microsoft.com/office/powerpoint/2010/main" val="897633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153</a:t>
            </a:fld>
            <a:endParaRPr lang="en-US"/>
          </a:p>
        </p:txBody>
      </p:sp>
    </p:spTree>
    <p:extLst>
      <p:ext uri="{BB962C8B-B14F-4D97-AF65-F5344CB8AC3E}">
        <p14:creationId xmlns:p14="http://schemas.microsoft.com/office/powerpoint/2010/main" val="2845980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154</a:t>
            </a:fld>
            <a:endParaRPr lang="en-US"/>
          </a:p>
        </p:txBody>
      </p:sp>
    </p:spTree>
    <p:extLst>
      <p:ext uri="{BB962C8B-B14F-4D97-AF65-F5344CB8AC3E}">
        <p14:creationId xmlns:p14="http://schemas.microsoft.com/office/powerpoint/2010/main" val="2399181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155</a:t>
            </a:fld>
            <a:endParaRPr lang="en-US"/>
          </a:p>
        </p:txBody>
      </p:sp>
    </p:spTree>
    <p:extLst>
      <p:ext uri="{BB962C8B-B14F-4D97-AF65-F5344CB8AC3E}">
        <p14:creationId xmlns:p14="http://schemas.microsoft.com/office/powerpoint/2010/main" val="115027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156</a:t>
            </a:fld>
            <a:endParaRPr lang="en-US"/>
          </a:p>
        </p:txBody>
      </p:sp>
    </p:spTree>
    <p:extLst>
      <p:ext uri="{BB962C8B-B14F-4D97-AF65-F5344CB8AC3E}">
        <p14:creationId xmlns:p14="http://schemas.microsoft.com/office/powerpoint/2010/main" val="3713875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157</a:t>
            </a:fld>
            <a:endParaRPr lang="en-US"/>
          </a:p>
        </p:txBody>
      </p:sp>
    </p:spTree>
    <p:extLst>
      <p:ext uri="{BB962C8B-B14F-4D97-AF65-F5344CB8AC3E}">
        <p14:creationId xmlns:p14="http://schemas.microsoft.com/office/powerpoint/2010/main" val="259044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158</a:t>
            </a:fld>
            <a:endParaRPr lang="en-US"/>
          </a:p>
        </p:txBody>
      </p:sp>
    </p:spTree>
    <p:extLst>
      <p:ext uri="{BB962C8B-B14F-4D97-AF65-F5344CB8AC3E}">
        <p14:creationId xmlns:p14="http://schemas.microsoft.com/office/powerpoint/2010/main" val="3858382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159</a:t>
            </a:fld>
            <a:endParaRPr lang="en-US"/>
          </a:p>
        </p:txBody>
      </p:sp>
    </p:spTree>
    <p:extLst>
      <p:ext uri="{BB962C8B-B14F-4D97-AF65-F5344CB8AC3E}">
        <p14:creationId xmlns:p14="http://schemas.microsoft.com/office/powerpoint/2010/main" val="990932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160</a:t>
            </a:fld>
            <a:endParaRPr lang="en-US"/>
          </a:p>
        </p:txBody>
      </p:sp>
    </p:spTree>
    <p:extLst>
      <p:ext uri="{BB962C8B-B14F-4D97-AF65-F5344CB8AC3E}">
        <p14:creationId xmlns:p14="http://schemas.microsoft.com/office/powerpoint/2010/main" val="103829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98792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7032-DEE5-E527-3BD1-8E8CF641B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8FCA5-FE3B-195B-33A0-D1AF52BF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434FD-B26E-EF79-18BC-7E774C253E76}"/>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5" name="Footer Placeholder 4">
            <a:extLst>
              <a:ext uri="{FF2B5EF4-FFF2-40B4-BE49-F238E27FC236}">
                <a16:creationId xmlns:a16="http://schemas.microsoft.com/office/drawing/2014/main" id="{A1B6D0D4-0B99-0D09-487D-4AF48066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FEAB5-A54B-AD01-A682-57B969DB81A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69737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1D5E-B1FB-57B9-367D-72C3F1E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10921-E91F-6CA0-E9FA-341C1B933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070C-2399-7CD2-8561-A032CFED6A8B}"/>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5" name="Footer Placeholder 4">
            <a:extLst>
              <a:ext uri="{FF2B5EF4-FFF2-40B4-BE49-F238E27FC236}">
                <a16:creationId xmlns:a16="http://schemas.microsoft.com/office/drawing/2014/main" id="{5E32C9E9-112B-A4D0-10B9-9DD8A4F25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61E12-DFF6-42E5-BB69-BE632796844D}"/>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682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3BA62-E41F-5963-9A8B-F4D4C49DC7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92650-E2F2-8613-10D1-9EDBBBC3E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B9C1-6E17-6151-F1EB-21BF2D7E5A7F}"/>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5" name="Footer Placeholder 4">
            <a:extLst>
              <a:ext uri="{FF2B5EF4-FFF2-40B4-BE49-F238E27FC236}">
                <a16:creationId xmlns:a16="http://schemas.microsoft.com/office/drawing/2014/main" id="{9D6AFC1F-A848-67EE-48DB-0081A6A7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66-76F7-AE06-3954-5A6CFA3415E6}"/>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404650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6A5-AD76-1C07-EEDF-FEF8F22D8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CA9-38F4-528C-B769-E5C9ACCFA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C19E6-D48C-8929-E8FA-8394807EE94E}"/>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5" name="Footer Placeholder 4">
            <a:extLst>
              <a:ext uri="{FF2B5EF4-FFF2-40B4-BE49-F238E27FC236}">
                <a16:creationId xmlns:a16="http://schemas.microsoft.com/office/drawing/2014/main" id="{E3ACA668-3F0A-5B29-BA63-1B9E0D6E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46D7-53C5-A916-8765-D27BC4CC49B9}"/>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146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1CD3-D593-7824-6FAC-05482EE19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D9BB9-D281-B8E6-0452-CE006685A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F0093-1045-C749-F524-9243F756C5E9}"/>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5" name="Footer Placeholder 4">
            <a:extLst>
              <a:ext uri="{FF2B5EF4-FFF2-40B4-BE49-F238E27FC236}">
                <a16:creationId xmlns:a16="http://schemas.microsoft.com/office/drawing/2014/main" id="{83FC888C-1377-6815-859A-7C17CAEAE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637B0-2096-C79F-598E-9CDED7D6669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9701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515D-B21A-6E7B-552D-4AB17681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B6273-ED2A-AE6C-9049-E9B48974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316C7-989B-BEEE-F5F8-E8E87989D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45081-7196-EF00-100B-20E804442188}"/>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6" name="Footer Placeholder 5">
            <a:extLst>
              <a:ext uri="{FF2B5EF4-FFF2-40B4-BE49-F238E27FC236}">
                <a16:creationId xmlns:a16="http://schemas.microsoft.com/office/drawing/2014/main" id="{2498288B-5D53-3A9F-90A4-DC6DDB9E9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C0E7-9840-734F-1FAE-E68639DA74D1}"/>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24390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F87A-01B0-794F-9D7F-6F5879E75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16587-F717-C75B-875A-A881B79B5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A7934-0E70-CCE6-A067-C8F55247E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76F5C-BD1B-469C-E018-367419AA5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6615A-E92F-460F-F217-30F68B03B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3F437-13E5-2269-F5C6-138627E7DCB8}"/>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8" name="Footer Placeholder 7">
            <a:extLst>
              <a:ext uri="{FF2B5EF4-FFF2-40B4-BE49-F238E27FC236}">
                <a16:creationId xmlns:a16="http://schemas.microsoft.com/office/drawing/2014/main" id="{6462B4FA-55BA-FFA6-96A5-B00F1D3D6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49880F-450D-55FD-B569-6285137F720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23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90A9-B56F-B2C5-D0A6-879FF0747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1F2D-1E7C-73E4-6488-251A84143B21}"/>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4" name="Footer Placeholder 3">
            <a:extLst>
              <a:ext uri="{FF2B5EF4-FFF2-40B4-BE49-F238E27FC236}">
                <a16:creationId xmlns:a16="http://schemas.microsoft.com/office/drawing/2014/main" id="{16FEC98E-C13A-2087-EACF-32C285BE1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0B32B-B96A-198A-2F82-852D8FB5A85E}"/>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63511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052FB-C3E1-3F7B-37D3-90C2BDA64397}"/>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3" name="Footer Placeholder 2">
            <a:extLst>
              <a:ext uri="{FF2B5EF4-FFF2-40B4-BE49-F238E27FC236}">
                <a16:creationId xmlns:a16="http://schemas.microsoft.com/office/drawing/2014/main" id="{A181AA3B-0F69-A1BA-FED9-128617E322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6885B-ABE7-52DB-0D1F-97A323F3D7A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98216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C828-4B6B-4A68-5293-FF3BA370C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328CD0-812B-512E-9CF4-A06B96BFA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63389-D596-493F-80AC-1DD3A643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76EC5-E329-D750-7454-0820DEC43BB6}"/>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6" name="Footer Placeholder 5">
            <a:extLst>
              <a:ext uri="{FF2B5EF4-FFF2-40B4-BE49-F238E27FC236}">
                <a16:creationId xmlns:a16="http://schemas.microsoft.com/office/drawing/2014/main" id="{3ECBFD2D-515F-0BBC-E614-EEA2769FA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05B75-4476-0086-9CD4-630EEB17138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0971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D3A-3595-8BB9-90CF-8F767B4CB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1E4807-1494-47A4-E033-43815BDD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B9AC31-876E-9D0C-CFE0-D2AB36ACB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352A4-8EEF-FBD4-DF70-7E3651A072CE}"/>
              </a:ext>
            </a:extLst>
          </p:cNvPr>
          <p:cNvSpPr>
            <a:spLocks noGrp="1"/>
          </p:cNvSpPr>
          <p:nvPr>
            <p:ph type="dt" sz="half" idx="10"/>
          </p:nvPr>
        </p:nvSpPr>
        <p:spPr/>
        <p:txBody>
          <a:bodyPr/>
          <a:lstStyle/>
          <a:p>
            <a:fld id="{2401BFBC-FA6A-E346-A478-F7209A09D350}" type="datetimeFigureOut">
              <a:rPr lang="en-US" smtClean="0"/>
              <a:t>2/14/24</a:t>
            </a:fld>
            <a:endParaRPr lang="en-US"/>
          </a:p>
        </p:txBody>
      </p:sp>
      <p:sp>
        <p:nvSpPr>
          <p:cNvPr id="6" name="Footer Placeholder 5">
            <a:extLst>
              <a:ext uri="{FF2B5EF4-FFF2-40B4-BE49-F238E27FC236}">
                <a16:creationId xmlns:a16="http://schemas.microsoft.com/office/drawing/2014/main" id="{5D8257F9-17B3-30ED-5DEE-754FC674C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235C9-B295-971B-79C1-7CC43DCAAAE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7952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19C-16F3-367A-90E8-C0AE1552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141CE9-2E0A-B726-8A67-D71989CA7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D319B-4C34-CEB9-A6DE-1627786AC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1BFBC-FA6A-E346-A478-F7209A09D350}" type="datetimeFigureOut">
              <a:rPr lang="en-US" smtClean="0"/>
              <a:t>2/14/24</a:t>
            </a:fld>
            <a:endParaRPr lang="en-US"/>
          </a:p>
        </p:txBody>
      </p:sp>
      <p:sp>
        <p:nvSpPr>
          <p:cNvPr id="5" name="Footer Placeholder 4">
            <a:extLst>
              <a:ext uri="{FF2B5EF4-FFF2-40B4-BE49-F238E27FC236}">
                <a16:creationId xmlns:a16="http://schemas.microsoft.com/office/drawing/2014/main" id="{94252A6E-91D1-2894-59FB-45CB4D900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965B7-4562-76B2-D567-BBDFB9F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CFFBA-B691-1E48-BAD2-F0700374D78E}" type="slidenum">
              <a:rPr lang="en-US" smtClean="0"/>
              <a:t>‹#›</a:t>
            </a:fld>
            <a:endParaRPr lang="en-US"/>
          </a:p>
        </p:txBody>
      </p:sp>
    </p:spTree>
    <p:extLst>
      <p:ext uri="{BB962C8B-B14F-4D97-AF65-F5344CB8AC3E}">
        <p14:creationId xmlns:p14="http://schemas.microsoft.com/office/powerpoint/2010/main" val="38394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10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11.png"/><Relationship Id="rId5" Type="http://schemas.openxmlformats.org/officeDocument/2006/relationships/image" Target="../media/image50.png"/><Relationship Id="rId10" Type="http://schemas.openxmlformats.org/officeDocument/2006/relationships/image" Target="../media/image110.png"/><Relationship Id="rId4" Type="http://schemas.openxmlformats.org/officeDocument/2006/relationships/image" Target="../media/image49.png"/><Relationship Id="rId9" Type="http://schemas.openxmlformats.org/officeDocument/2006/relationships/image" Target="../media/image109.png"/></Relationships>
</file>

<file path=ppt/slides/_rels/slide10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12" Type="http://schemas.openxmlformats.org/officeDocument/2006/relationships/image" Target="../media/image11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1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0.png"/><Relationship Id="rId7" Type="http://schemas.openxmlformats.org/officeDocument/2006/relationships/image" Target="../media/image117.png"/><Relationship Id="rId2" Type="http://schemas.openxmlformats.org/officeDocument/2006/relationships/image" Target="../media/image1120.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0.png"/><Relationship Id="rId9" Type="http://schemas.openxmlformats.org/officeDocument/2006/relationships/image" Target="../media/image119.png"/></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0.png"/><Relationship Id="rId7"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0.png"/><Relationship Id="rId10" Type="http://schemas.openxmlformats.org/officeDocument/2006/relationships/image" Target="../media/image119.png"/><Relationship Id="rId4" Type="http://schemas.openxmlformats.org/officeDocument/2006/relationships/image" Target="../media/image1130.png"/><Relationship Id="rId9" Type="http://schemas.openxmlformats.org/officeDocument/2006/relationships/image" Target="../media/image1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1.png"/><Relationship Id="rId7" Type="http://schemas.openxmlformats.org/officeDocument/2006/relationships/image" Target="../media/image135.png"/><Relationship Id="rId2"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380.png"/></Relationships>
</file>

<file path=ppt/slides/_rels/slide121.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311.png"/><Relationship Id="rId7" Type="http://schemas.openxmlformats.org/officeDocument/2006/relationships/image" Target="../media/image1420.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emf"/><Relationship Id="rId7" Type="http://schemas.openxmlformats.org/officeDocument/2006/relationships/image" Target="../media/image380.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7.emf"/><Relationship Id="rId4" Type="http://schemas.openxmlformats.org/officeDocument/2006/relationships/image" Target="../media/image6.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2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52.jpeg"/></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3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4.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4.emf"/><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57.png"/><Relationship Id="rId4" Type="http://schemas.openxmlformats.org/officeDocument/2006/relationships/image" Target="../media/image5.emf"/><Relationship Id="rId9" Type="http://schemas.openxmlformats.org/officeDocument/2006/relationships/image" Target="../media/image156.jpeg"/></Relationships>
</file>

<file path=ppt/slides/_rels/slide1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6.png"/><Relationship Id="rId7" Type="http://schemas.openxmlformats.org/officeDocument/2006/relationships/image" Target="../media/image164.jpeg"/><Relationship Id="rId12" Type="http://schemas.openxmlformats.org/officeDocument/2006/relationships/image" Target="../media/image17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3.jpeg"/><Relationship Id="rId11" Type="http://schemas.openxmlformats.org/officeDocument/2006/relationships/image" Target="../media/image1740.png"/><Relationship Id="rId5" Type="http://schemas.openxmlformats.org/officeDocument/2006/relationships/image" Target="../media/image162.png"/><Relationship Id="rId10" Type="http://schemas.openxmlformats.org/officeDocument/2006/relationships/image" Target="../media/image1730.png"/><Relationship Id="rId4" Type="http://schemas.openxmlformats.org/officeDocument/2006/relationships/image" Target="../media/image161.png"/><Relationship Id="rId9" Type="http://schemas.openxmlformats.org/officeDocument/2006/relationships/image" Target="../media/image17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14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9.wmf"/><Relationship Id="rId4" Type="http://schemas.openxmlformats.org/officeDocument/2006/relationships/image" Target="../media/image168.wmf"/></Relationships>
</file>

<file path=ppt/slides/_rels/slide14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69.wmf"/><Relationship Id="rId4" Type="http://schemas.openxmlformats.org/officeDocument/2006/relationships/image" Target="../media/image168.wmf"/></Relationships>
</file>

<file path=ppt/slides/_rels/slide1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71.jpeg"/></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90.png"/><Relationship Id="rId1" Type="http://schemas.openxmlformats.org/officeDocument/2006/relationships/slideLayout" Target="../slideLayouts/slideLayout2.xml"/><Relationship Id="rId6" Type="http://schemas.openxmlformats.org/officeDocument/2006/relationships/image" Target="../media/image1860.png"/><Relationship Id="rId5" Type="http://schemas.openxmlformats.org/officeDocument/2006/relationships/image" Target="../media/image1620.png"/><Relationship Id="rId4" Type="http://schemas.openxmlformats.org/officeDocument/2006/relationships/image" Target="../media/image1610.png"/></Relationships>
</file>

<file path=ppt/slides/_rels/slide152.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86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0.png"/></Relationships>
</file>

<file path=ppt/slides/_rels/slide1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77.jpeg"/><Relationship Id="rId4" Type="http://schemas.openxmlformats.org/officeDocument/2006/relationships/image" Target="../media/image192.png"/></Relationships>
</file>

<file path=ppt/slides/_rels/slide158.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93.png"/><Relationship Id="rId4" Type="http://schemas.openxmlformats.org/officeDocument/2006/relationships/image" Target="../media/image190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93.png"/><Relationship Id="rId4" Type="http://schemas.openxmlformats.org/officeDocument/2006/relationships/image" Target="../media/image196.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image" Target="../media/image6.emf"/></Relationships>
</file>

<file path=ppt/slides/_rels/slide16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95.png"/><Relationship Id="rId7" Type="http://schemas.openxmlformats.org/officeDocument/2006/relationships/image" Target="../media/image1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93.png"/><Relationship Id="rId4" Type="http://schemas.openxmlformats.org/officeDocument/2006/relationships/image" Target="../media/image196.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emf"/><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7.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8.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9.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emf"/><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em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emf"/><Relationship Id="rId7"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emf"/><Relationship Id="rId7"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emf"/><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4.jpeg"/><Relationship Id="rId7"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57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4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4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7.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310.png"/><Relationship Id="rId7" Type="http://schemas.openxmlformats.org/officeDocument/2006/relationships/image" Target="../media/image171.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310.png"/><Relationship Id="rId7" Type="http://schemas.openxmlformats.org/officeDocument/2006/relationships/image" Target="../media/image183.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10" Type="http://schemas.openxmlformats.org/officeDocument/2006/relationships/image" Target="../media/image171.png"/><Relationship Id="rId4" Type="http://schemas.openxmlformats.org/officeDocument/2006/relationships/image" Target="../media/image148.png"/><Relationship Id="rId9" Type="http://schemas.openxmlformats.org/officeDocument/2006/relationships/image" Target="../media/image200.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4.png"/><Relationship Id="rId7" Type="http://schemas.openxmlformats.org/officeDocument/2006/relationships/image" Target="../media/image230.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 Id="rId9" Type="http://schemas.openxmlformats.org/officeDocument/2006/relationships/image" Target="../media/image171.png"/></Relationships>
</file>

<file path=ppt/slides/_rels/slide5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94.png"/><Relationship Id="rId7" Type="http://schemas.openxmlformats.org/officeDocument/2006/relationships/image" Target="../media/image220.png"/><Relationship Id="rId12" Type="http://schemas.openxmlformats.org/officeDocument/2006/relationships/image" Target="../media/image171.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70.png"/><Relationship Id="rId5" Type="http://schemas.openxmlformats.org/officeDocument/2006/relationships/image" Target="../media/image210.png"/><Relationship Id="rId10" Type="http://schemas.openxmlformats.org/officeDocument/2006/relationships/image" Target="../media/image260.png"/><Relationship Id="rId4" Type="http://schemas.openxmlformats.org/officeDocument/2006/relationships/image" Target="../media/image200.png"/><Relationship Id="rId9"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35.png"/></Relationships>
</file>

<file path=ppt/slides/_rels/slide6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1.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3.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81.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35.png"/></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1.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2.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23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5.png"/><Relationship Id="rId7" Type="http://schemas.openxmlformats.org/officeDocument/2006/relationships/image" Target="../media/image22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220.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0.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8.png"/><Relationship Id="rId7" Type="http://schemas.openxmlformats.org/officeDocument/2006/relationships/image" Target="../media/image5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50.png"/></Relationships>
</file>

<file path=ppt/slides/_rels/slide7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0.png"/><Relationship Id="rId9" Type="http://schemas.openxmlformats.org/officeDocument/2006/relationships/image" Target="../media/image550.png"/></Relationships>
</file>

<file path=ppt/slides/_rels/slide7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0.png"/><Relationship Id="rId9" Type="http://schemas.openxmlformats.org/officeDocument/2006/relationships/image" Target="../media/image550.png"/></Relationships>
</file>

<file path=ppt/slides/_rels/slide7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0.png"/><Relationship Id="rId9" Type="http://schemas.openxmlformats.org/officeDocument/2006/relationships/image" Target="../media/image550.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0.png"/><Relationship Id="rId5" Type="http://schemas.openxmlformats.org/officeDocument/2006/relationships/image" Target="../media/image580.png"/><Relationship Id="rId10" Type="http://schemas.openxmlformats.org/officeDocument/2006/relationships/image" Target="../media/image62.png"/><Relationship Id="rId4" Type="http://schemas.openxmlformats.org/officeDocument/2006/relationships/image" Target="../media/image5700.png"/><Relationship Id="rId9" Type="http://schemas.openxmlformats.org/officeDocument/2006/relationships/image" Target="../media/image550.png"/></Relationships>
</file>

<file path=ppt/slides/_rels/slide7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73.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70.png"/></Relationships>
</file>

<file path=ppt/slides/_rels/slide8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24.png"/><Relationship Id="rId9" Type="http://schemas.openxmlformats.org/officeDocument/2006/relationships/image" Target="../media/image76.png"/></Relationships>
</file>

<file path=ppt/slides/_rels/slide8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50.png"/></Relationships>
</file>

<file path=ppt/slides/_rels/slide8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76.png"/></Relationships>
</file>

<file path=ppt/slides/_rels/slide8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7.png"/><Relationship Id="rId4" Type="http://schemas.openxmlformats.org/officeDocument/2006/relationships/image" Target="../media/image24.png"/><Relationship Id="rId9" Type="http://schemas.openxmlformats.org/officeDocument/2006/relationships/image" Target="../media/image76.png"/></Relationships>
</file>

<file path=ppt/slides/_rels/slide8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8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9.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7.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0.png"/></Relationships>
</file>

<file path=ppt/slides/_rels/slide9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3.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6.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7.png"/></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08.png"/><Relationship Id="rId4" Type="http://schemas.openxmlformats.org/officeDocument/2006/relationships/image" Target="../media/image24.png"/><Relationship Id="rId9"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AD1E-4131-0A6E-3E44-7085831DFC3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6AB5A8-67DB-336A-AB12-A9E582DCC1E2}"/>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instructions&amp;activity_state=opened&amp;state=opened&amp;flow=Engagement&amp;onscreen=persist">
            <a:extLst>
              <a:ext uri="{FF2B5EF4-FFF2-40B4-BE49-F238E27FC236}">
                <a16:creationId xmlns:a16="http://schemas.microsoft.com/office/drawing/2014/main" id="{BB2F416B-E2CB-3BE5-1010-2F40F875F13C}"/>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250454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1997765"/>
            <a:ext cx="11303540" cy="4711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266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0"/>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F085DAD-E20B-853C-2E52-10A9C874200E}"/>
                  </a:ext>
                </a:extLst>
              </p:cNvPr>
              <p:cNvSpPr txBox="1"/>
              <p:nvPr/>
            </p:nvSpPr>
            <p:spPr>
              <a:xfrm>
                <a:off x="8714224" y="345806"/>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p:sp>
            <p:nvSpPr>
              <p:cNvPr id="5" name="TextBox 4">
                <a:extLst>
                  <a:ext uri="{FF2B5EF4-FFF2-40B4-BE49-F238E27FC236}">
                    <a16:creationId xmlns:a16="http://schemas.microsoft.com/office/drawing/2014/main" id="{EF085DAD-E20B-853C-2E52-10A9C874200E}"/>
                  </a:ext>
                </a:extLst>
              </p:cNvPr>
              <p:cNvSpPr txBox="1">
                <a:spLocks noRot="1" noChangeAspect="1" noMove="1" noResize="1" noEditPoints="1" noAdjustHandles="1" noChangeArrowheads="1" noChangeShapeType="1" noTextEdit="1"/>
              </p:cNvSpPr>
              <p:nvPr/>
            </p:nvSpPr>
            <p:spPr>
              <a:xfrm>
                <a:off x="8714224" y="345806"/>
                <a:ext cx="4663381" cy="400110"/>
              </a:xfrm>
              <a:prstGeom prst="rect">
                <a:avLst/>
              </a:prstGeom>
              <a:blipFill>
                <a:blip r:embed="rId2"/>
                <a:stretch>
                  <a:fillRect t="-9375" b="-375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D0BC977-8CA7-57E7-708A-89B738CD7302}"/>
                  </a:ext>
                </a:extLst>
              </p:cNvPr>
              <p:cNvSpPr txBox="1"/>
              <p:nvPr/>
            </p:nvSpPr>
            <p:spPr>
              <a:xfrm>
                <a:off x="5733740" y="138570"/>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p:sp>
            <p:nvSpPr>
              <p:cNvPr id="6" name="TextBox 5">
                <a:extLst>
                  <a:ext uri="{FF2B5EF4-FFF2-40B4-BE49-F238E27FC236}">
                    <a16:creationId xmlns:a16="http://schemas.microsoft.com/office/drawing/2014/main" id="{1D0BC977-8CA7-57E7-708A-89B738CD7302}"/>
                  </a:ext>
                </a:extLst>
              </p:cNvPr>
              <p:cNvSpPr txBox="1">
                <a:spLocks noRot="1" noChangeAspect="1" noMove="1" noResize="1" noEditPoints="1" noAdjustHandles="1" noChangeArrowheads="1" noChangeShapeType="1" noTextEdit="1"/>
              </p:cNvSpPr>
              <p:nvPr/>
            </p:nvSpPr>
            <p:spPr>
              <a:xfrm>
                <a:off x="5733740" y="138570"/>
                <a:ext cx="4663381" cy="814582"/>
              </a:xfrm>
              <a:prstGeom prst="rect">
                <a:avLst/>
              </a:prstGeom>
              <a:blipFill>
                <a:blip r:embed="rId3"/>
                <a:stretch>
                  <a:fillRect t="-3125" b="-1093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DD67277-26BC-365D-B0EF-1BB0AB6FD9E7}"/>
              </a:ext>
            </a:extLst>
          </p:cNvPr>
          <p:cNvSpPr txBox="1"/>
          <p:nvPr/>
        </p:nvSpPr>
        <p:spPr>
          <a:xfrm>
            <a:off x="198971" y="0"/>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a:t>
            </a:r>
            <a:r>
              <a:rPr lang="en-US" sz="2600" dirty="0">
                <a:latin typeface="Calibri" panose="020F0502020204030204" pitchFamily="34" charset="0"/>
                <a:cs typeface="Calibri" panose="020F0502020204030204" pitchFamily="34" charset="0"/>
              </a:rPr>
              <a:t>:</a:t>
            </a:r>
          </a:p>
        </p:txBody>
      </p:sp>
      <p:pic>
        <p:nvPicPr>
          <p:cNvPr id="9" name="Picture 8" descr="A graph of a function&#10;&#10;Description automatically generated">
            <a:extLst>
              <a:ext uri="{FF2B5EF4-FFF2-40B4-BE49-F238E27FC236}">
                <a16:creationId xmlns:a16="http://schemas.microsoft.com/office/drawing/2014/main" id="{1E671F7F-7F89-8409-A5E0-5F6E33E8E913}"/>
              </a:ext>
            </a:extLst>
          </p:cNvPr>
          <p:cNvPicPr>
            <a:picLocks noChangeAspect="1"/>
          </p:cNvPicPr>
          <p:nvPr/>
        </p:nvPicPr>
        <p:blipFill>
          <a:blip r:embed="rId4"/>
          <a:stretch>
            <a:fillRect/>
          </a:stretch>
        </p:blipFill>
        <p:spPr>
          <a:xfrm>
            <a:off x="1260510" y="960598"/>
            <a:ext cx="9670980" cy="5897402"/>
          </a:xfrm>
          <a:prstGeom prst="rect">
            <a:avLst/>
          </a:prstGeom>
        </p:spPr>
      </p:pic>
    </p:spTree>
    <p:extLst>
      <p:ext uri="{BB962C8B-B14F-4D97-AF65-F5344CB8AC3E}">
        <p14:creationId xmlns:p14="http://schemas.microsoft.com/office/powerpoint/2010/main" val="2446548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4"/>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5"/>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8"/>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2"/>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CB9-578B-5460-B095-BD7D16D1BA93}"/>
              </a:ext>
            </a:extLst>
          </p:cNvPr>
          <p:cNvSpPr>
            <a:spLocks noGrp="1"/>
          </p:cNvSpPr>
          <p:nvPr>
            <p:ph type="title"/>
          </p:nvPr>
        </p:nvSpPr>
        <p:spPr/>
        <p:txBody>
          <a:bodyPr/>
          <a:lstStyle/>
          <a:p>
            <a:endParaRPr lang="en-US"/>
          </a:p>
        </p:txBody>
      </p:sp>
      <p:pic>
        <p:nvPicPr>
          <p:cNvPr id="7" name="Content Placeholder 6" descr="A graph of a function&#10;&#10;Description automatically generated">
            <a:extLst>
              <a:ext uri="{FF2B5EF4-FFF2-40B4-BE49-F238E27FC236}">
                <a16:creationId xmlns:a16="http://schemas.microsoft.com/office/drawing/2014/main" id="{B0A6A030-0153-A593-3BD9-6A7AEBE6D50B}"/>
              </a:ext>
            </a:extLst>
          </p:cNvPr>
          <p:cNvPicPr>
            <a:picLocks noGrp="1" noChangeAspect="1"/>
          </p:cNvPicPr>
          <p:nvPr>
            <p:ph idx="1"/>
          </p:nvPr>
        </p:nvPicPr>
        <p:blipFill>
          <a:blip r:embed="rId2"/>
          <a:stretch>
            <a:fillRect/>
          </a:stretch>
        </p:blipFill>
        <p:spPr>
          <a:xfrm>
            <a:off x="1649690" y="1302875"/>
            <a:ext cx="9109691" cy="5555125"/>
          </a:xfrm>
        </p:spPr>
      </p:pic>
      <p:sp>
        <p:nvSpPr>
          <p:cNvPr id="4" name="TextBox 3">
            <a:extLst>
              <a:ext uri="{FF2B5EF4-FFF2-40B4-BE49-F238E27FC236}">
                <a16:creationId xmlns:a16="http://schemas.microsoft.com/office/drawing/2014/main" id="{3714B3D8-FCF9-4EF0-A3FC-A3311B49F363}"/>
              </a:ext>
            </a:extLst>
          </p:cNvPr>
          <p:cNvSpPr txBox="1"/>
          <p:nvPr/>
        </p:nvSpPr>
        <p:spPr>
          <a:xfrm>
            <a:off x="124422" y="219372"/>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9DF3526-C20D-2149-E0B0-76ECD74764F5}"/>
                  </a:ext>
                </a:extLst>
              </p:cNvPr>
              <p:cNvSpPr txBox="1"/>
              <p:nvPr/>
            </p:nvSpPr>
            <p:spPr>
              <a:xfrm>
                <a:off x="6096000" y="365125"/>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p:sp>
            <p:nvSpPr>
              <p:cNvPr id="5" name="TextBox 4">
                <a:extLst>
                  <a:ext uri="{FF2B5EF4-FFF2-40B4-BE49-F238E27FC236}">
                    <a16:creationId xmlns:a16="http://schemas.microsoft.com/office/drawing/2014/main" id="{39DF3526-C20D-2149-E0B0-76ECD74764F5}"/>
                  </a:ext>
                </a:extLst>
              </p:cNvPr>
              <p:cNvSpPr txBox="1">
                <a:spLocks noRot="1" noChangeAspect="1" noMove="1" noResize="1" noEditPoints="1" noAdjustHandles="1" noChangeArrowheads="1" noChangeShapeType="1" noTextEdit="1"/>
              </p:cNvSpPr>
              <p:nvPr/>
            </p:nvSpPr>
            <p:spPr>
              <a:xfrm>
                <a:off x="6096000" y="365125"/>
                <a:ext cx="4663381" cy="814582"/>
              </a:xfrm>
              <a:prstGeom prst="rect">
                <a:avLst/>
              </a:prstGeom>
              <a:blipFill>
                <a:blip r:embed="rId3"/>
                <a:stretch>
                  <a:fillRect t="-1515"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7916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0"/>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AFBE0A-CD96-EF8F-1EE7-72BDCE1A2AA9}"/>
              </a:ext>
            </a:extLst>
          </p:cNvPr>
          <p:cNvSpPr txBox="1"/>
          <p:nvPr/>
        </p:nvSpPr>
        <p:spPr>
          <a:xfrm>
            <a:off x="74682" y="148181"/>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1DFED7E-0021-891B-98B4-9844B922ED09}"/>
                  </a:ext>
                </a:extLst>
              </p:cNvPr>
              <p:cNvSpPr txBox="1"/>
              <p:nvPr/>
            </p:nvSpPr>
            <p:spPr>
              <a:xfrm>
                <a:off x="4892185" y="25692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p:sp>
            <p:nvSpPr>
              <p:cNvPr id="5" name="TextBox 4">
                <a:extLst>
                  <a:ext uri="{FF2B5EF4-FFF2-40B4-BE49-F238E27FC236}">
                    <a16:creationId xmlns:a16="http://schemas.microsoft.com/office/drawing/2014/main" id="{41DFED7E-0021-891B-98B4-9844B922ED09}"/>
                  </a:ext>
                </a:extLst>
              </p:cNvPr>
              <p:cNvSpPr txBox="1">
                <a:spLocks noRot="1" noChangeAspect="1" noMove="1" noResize="1" noEditPoints="1" noAdjustHandles="1" noChangeArrowheads="1" noChangeShapeType="1" noTextEdit="1"/>
              </p:cNvSpPr>
              <p:nvPr/>
            </p:nvSpPr>
            <p:spPr>
              <a:xfrm>
                <a:off x="4892185" y="256929"/>
                <a:ext cx="4663381" cy="814582"/>
              </a:xfrm>
              <a:prstGeom prst="rect">
                <a:avLst/>
              </a:prstGeom>
              <a:blipFill>
                <a:blip r:embed="rId2"/>
                <a:stretch>
                  <a:fillRect t="-3077" b="-9231"/>
                </a:stretch>
              </a:blipFill>
              <a:ln>
                <a:noFill/>
              </a:ln>
            </p:spPr>
            <p:txBody>
              <a:bodyPr/>
              <a:lstStyle/>
              <a:p>
                <a:r>
                  <a:rPr lang="en-US">
                    <a:noFill/>
                  </a:rPr>
                  <a:t> </a:t>
                </a:r>
              </a:p>
            </p:txBody>
          </p:sp>
        </mc:Fallback>
      </mc:AlternateContent>
      <p:pic>
        <p:nvPicPr>
          <p:cNvPr id="7" name="Picture 6" descr="A graph of a function&#10;&#10;Description automatically generated">
            <a:extLst>
              <a:ext uri="{FF2B5EF4-FFF2-40B4-BE49-F238E27FC236}">
                <a16:creationId xmlns:a16="http://schemas.microsoft.com/office/drawing/2014/main" id="{50030DD0-1203-4F7C-5717-C8468E08E6A8}"/>
              </a:ext>
            </a:extLst>
          </p:cNvPr>
          <p:cNvPicPr>
            <a:picLocks noChangeAspect="1"/>
          </p:cNvPicPr>
          <p:nvPr/>
        </p:nvPicPr>
        <p:blipFill>
          <a:blip r:embed="rId3"/>
          <a:stretch>
            <a:fillRect/>
          </a:stretch>
        </p:blipFill>
        <p:spPr>
          <a:xfrm>
            <a:off x="1546275" y="1307850"/>
            <a:ext cx="8858534" cy="5401969"/>
          </a:xfrm>
          <a:prstGeom prst="rect">
            <a:avLst/>
          </a:prstGeom>
        </p:spPr>
      </p:pic>
    </p:spTree>
    <p:extLst>
      <p:ext uri="{BB962C8B-B14F-4D97-AF65-F5344CB8AC3E}">
        <p14:creationId xmlns:p14="http://schemas.microsoft.com/office/powerpoint/2010/main" val="384610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743199"/>
            <a:ext cx="11303540" cy="396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1406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6"/>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8"/>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0070C0"/>
                </a:solidFill>
                <a:latin typeface="Calibri" panose="020F0502020204030204" pitchFamily="34" charset="0"/>
                <a:cs typeface="Calibri" panose="020F0502020204030204" pitchFamily="34" charset="0"/>
              </a:rPr>
              <a:t>x1 outcompetes </a:t>
            </a:r>
            <a:r>
              <a:rPr lang="en-US" sz="2400" b="1" dirty="0">
                <a:solidFill>
                  <a:srgbClr val="C00000"/>
                </a:solidFill>
                <a:latin typeface="Calibri" panose="020F0502020204030204" pitchFamily="34" charset="0"/>
                <a:cs typeface="Calibri" panose="020F0502020204030204" pitchFamily="34" charset="0"/>
              </a:rPr>
              <a:t>x2 </a:t>
            </a:r>
            <a:endParaRPr lang="en-US" sz="2600" dirty="0">
              <a:latin typeface="Calibri" panose="020F0502020204030204" pitchFamily="34" charset="0"/>
              <a:cs typeface="Calibri" panose="020F0502020204030204" pitchFamily="34" charset="0"/>
            </a:endParaRPr>
          </a:p>
        </p:txBody>
      </p:sp>
      <p:pic>
        <p:nvPicPr>
          <p:cNvPr id="18" name="Content Placeholder 17" descr="A graph of a function&#10;&#10;Description automatically generated">
            <a:extLst>
              <a:ext uri="{FF2B5EF4-FFF2-40B4-BE49-F238E27FC236}">
                <a16:creationId xmlns:a16="http://schemas.microsoft.com/office/drawing/2014/main" id="{5A28F2A6-58A9-E4AF-136D-B993DFC83DA9}"/>
              </a:ext>
            </a:extLst>
          </p:cNvPr>
          <p:cNvPicPr>
            <a:picLocks noGrp="1" noChangeAspect="1"/>
          </p:cNvPicPr>
          <p:nvPr>
            <p:ph idx="1"/>
          </p:nvPr>
        </p:nvPicPr>
        <p:blipFill>
          <a:blip r:embed="rId2"/>
          <a:stretch>
            <a:fillRect/>
          </a:stretch>
        </p:blipFill>
        <p:spPr>
          <a:xfrm>
            <a:off x="2079519" y="1569464"/>
            <a:ext cx="8032961" cy="4898531"/>
          </a:xfrm>
        </p:spPr>
      </p:pic>
    </p:spTree>
    <p:extLst>
      <p:ext uri="{BB962C8B-B14F-4D97-AF65-F5344CB8AC3E}">
        <p14:creationId xmlns:p14="http://schemas.microsoft.com/office/powerpoint/2010/main" val="18725340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pic>
        <p:nvPicPr>
          <p:cNvPr id="12" name="Content Placeholder 11">
            <a:extLst>
              <a:ext uri="{FF2B5EF4-FFF2-40B4-BE49-F238E27FC236}">
                <a16:creationId xmlns:a16="http://schemas.microsoft.com/office/drawing/2014/main" id="{D202DB96-AE2B-2928-E745-275D7D89B4B9}"/>
              </a:ext>
            </a:extLst>
          </p:cNvPr>
          <p:cNvPicPr>
            <a:picLocks noGrp="1" noChangeAspect="1"/>
          </p:cNvPicPr>
          <p:nvPr>
            <p:ph idx="1"/>
          </p:nvPr>
        </p:nvPicPr>
        <p:blipFill>
          <a:blip r:embed="rId2"/>
          <a:stretch>
            <a:fillRect/>
          </a:stretch>
        </p:blipFill>
        <p:spPr>
          <a:xfrm>
            <a:off x="1735616" y="1469942"/>
            <a:ext cx="8720767" cy="5317958"/>
          </a:xfrm>
        </p:spPr>
      </p:pic>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C00000"/>
                </a:solidFill>
                <a:latin typeface="Calibri" panose="020F0502020204030204" pitchFamily="34" charset="0"/>
                <a:cs typeface="Calibri" panose="020F0502020204030204" pitchFamily="34" charset="0"/>
              </a:rPr>
              <a:t>x2 outcompetes </a:t>
            </a:r>
            <a:r>
              <a:rPr lang="en-US" sz="2800" b="1" dirty="0">
                <a:solidFill>
                  <a:srgbClr val="0070C0"/>
                </a:solidFill>
                <a:latin typeface="Calibri" panose="020F0502020204030204" pitchFamily="34" charset="0"/>
                <a:cs typeface="Calibri" panose="020F0502020204030204" pitchFamily="34" charset="0"/>
              </a:rPr>
              <a:t>x1</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949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492443"/>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600" b="1" dirty="0">
                <a:solidFill>
                  <a:srgbClr val="7030A0"/>
                </a:solidFill>
                <a:latin typeface="Calibri" panose="020F0502020204030204" pitchFamily="34" charset="0"/>
                <a:cs typeface="Calibri" panose="020F0502020204030204" pitchFamily="34" charset="0"/>
              </a:rPr>
              <a:t>coexistence</a:t>
            </a:r>
          </a:p>
        </p:txBody>
      </p:sp>
      <p:pic>
        <p:nvPicPr>
          <p:cNvPr id="5" name="Content Placeholder 4" descr="A graph of a function&#10;&#10;Description automatically generated with medium confidence">
            <a:extLst>
              <a:ext uri="{FF2B5EF4-FFF2-40B4-BE49-F238E27FC236}">
                <a16:creationId xmlns:a16="http://schemas.microsoft.com/office/drawing/2014/main" id="{1EAB260A-5AF1-4748-D43A-F3E014CBBF75}"/>
              </a:ext>
            </a:extLst>
          </p:cNvPr>
          <p:cNvPicPr>
            <a:picLocks noGrp="1" noChangeAspect="1"/>
          </p:cNvPicPr>
          <p:nvPr>
            <p:ph idx="1"/>
          </p:nvPr>
        </p:nvPicPr>
        <p:blipFill>
          <a:blip r:embed="rId2"/>
          <a:stretch>
            <a:fillRect/>
          </a:stretch>
        </p:blipFill>
        <p:spPr>
          <a:xfrm>
            <a:off x="1828800" y="1523999"/>
            <a:ext cx="8804336" cy="5368919"/>
          </a:xfrm>
        </p:spPr>
      </p:pic>
    </p:spTree>
    <p:extLst>
      <p:ext uri="{BB962C8B-B14F-4D97-AF65-F5344CB8AC3E}">
        <p14:creationId xmlns:p14="http://schemas.microsoft.com/office/powerpoint/2010/main" val="3440627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E3DC-9FC6-7983-3761-8A3597CE25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70B59EE-0F2F-F639-D28B-8D40886BF6DF}"/>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instructions&amp;activity_state=opened&amp;state=opened&amp;flow=Instructor&amp;onscreen=persist">
            <a:extLst>
              <a:ext uri="{FF2B5EF4-FFF2-40B4-BE49-F238E27FC236}">
                <a16:creationId xmlns:a16="http://schemas.microsoft.com/office/drawing/2014/main" id="{C6342E2E-4E11-3478-66E0-5AB1720E15D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5259102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2CD1-E60C-FC77-C469-3C13C63C1A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F7666E6-CDEA-68BA-8199-7A09F468CBCE}"/>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chart&amp;activity_state=closed&amp;state=closed&amp;flow=Instructor&amp;onscreen=persist">
            <a:extLst>
              <a:ext uri="{FF2B5EF4-FFF2-40B4-BE49-F238E27FC236}">
                <a16:creationId xmlns:a16="http://schemas.microsoft.com/office/drawing/2014/main" id="{9C8032FC-FD98-875C-7593-0167E0931DC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52443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D3DF-0EC7-2950-9977-79986CD30A4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6D79D0E-F583-D65E-D977-30D64B07BC90}"/>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chart&amp;activity_state=closed&amp;display=correctness&amp;state=closed&amp;flow=Instructor&amp;onscreen=persist">
            <a:extLst>
              <a:ext uri="{FF2B5EF4-FFF2-40B4-BE49-F238E27FC236}">
                <a16:creationId xmlns:a16="http://schemas.microsoft.com/office/drawing/2014/main" id="{44297743-D7DB-EBFA-CEEB-8BE2E964894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457552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250096"/>
            <a:ext cx="11303540" cy="3458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4965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566393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2"/>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3"/>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4"/>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5"/>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945835"/>
            <a:ext cx="11303540" cy="2763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1607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2726127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2180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2" name="Rectangle 1">
            <a:extLst>
              <a:ext uri="{FF2B5EF4-FFF2-40B4-BE49-F238E27FC236}">
                <a16:creationId xmlns:a16="http://schemas.microsoft.com/office/drawing/2014/main" id="{CBA33E36-2EC1-C2CA-7425-2A575871A01E}"/>
              </a:ext>
            </a:extLst>
          </p:cNvPr>
          <p:cNvSpPr/>
          <p:nvPr/>
        </p:nvSpPr>
        <p:spPr>
          <a:xfrm>
            <a:off x="5678652" y="5316611"/>
            <a:ext cx="6381750" cy="1077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838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2121107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2" name="TextBox 1">
            <a:extLst>
              <a:ext uri="{FF2B5EF4-FFF2-40B4-BE49-F238E27FC236}">
                <a16:creationId xmlns:a16="http://schemas.microsoft.com/office/drawing/2014/main" id="{153EB345-0A4E-3BD5-299A-B92616E27022}"/>
              </a:ext>
            </a:extLst>
          </p:cNvPr>
          <p:cNvSpPr txBox="1"/>
          <p:nvPr/>
        </p:nvSpPr>
        <p:spPr>
          <a:xfrm>
            <a:off x="133350" y="295253"/>
            <a:ext cx="1205865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adding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(remember metapopulations!) is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3180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A24B96-2334-AF1B-014A-4ED52790094D}"/>
                  </a:ext>
                </a:extLst>
              </p:cNvPr>
              <p:cNvSpPr txBox="1"/>
              <p:nvPr/>
            </p:nvSpPr>
            <p:spPr>
              <a:xfrm>
                <a:off x="11570505" y="4698485"/>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3" name="TextBox 12">
                <a:extLst>
                  <a:ext uri="{FF2B5EF4-FFF2-40B4-BE49-F238E27FC236}">
                    <a16:creationId xmlns:a16="http://schemas.microsoft.com/office/drawing/2014/main" id="{F3A24B96-2334-AF1B-014A-4ED52790094D}"/>
                  </a:ext>
                </a:extLst>
              </p:cNvPr>
              <p:cNvSpPr txBox="1">
                <a:spLocks noRot="1" noChangeAspect="1" noMove="1" noResize="1" noEditPoints="1" noAdjustHandles="1" noChangeArrowheads="1" noChangeShapeType="1" noTextEdit="1"/>
              </p:cNvSpPr>
              <p:nvPr/>
            </p:nvSpPr>
            <p:spPr>
              <a:xfrm>
                <a:off x="11570505" y="4698485"/>
                <a:ext cx="718458" cy="707886"/>
              </a:xfrm>
              <a:prstGeom prst="rect">
                <a:avLst/>
              </a:prstGeom>
              <a:blipFill>
                <a:blip r:embed="rId3"/>
                <a:stretch>
                  <a:fillRect l="-1754" b="-7143"/>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1DA37BF5-6525-6BA1-18BC-16400F4A52E9}"/>
              </a:ext>
            </a:extLst>
          </p:cNvPr>
          <p:cNvSpPr txBox="1">
            <a:spLocks/>
          </p:cNvSpPr>
          <p:nvPr/>
        </p:nvSpPr>
        <p:spPr>
          <a:xfrm>
            <a:off x="0" y="6448936"/>
            <a:ext cx="2686401"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MacArthur 1968. </a:t>
            </a:r>
            <a:r>
              <a:rPr lang="en-US" sz="1800" i="1" dirty="0"/>
              <a:t>Ecology.</a:t>
            </a:r>
            <a:endParaRPr lang="en-US" sz="1800" i="1" dirty="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30277" y="1483621"/>
            <a:ext cx="4981708" cy="830997"/>
          </a:xfrm>
          <a:prstGeom prst="rect">
            <a:avLst/>
          </a:prstGeom>
          <a:noFill/>
        </p:spPr>
        <p:txBody>
          <a:bodyPr wrap="square">
            <a:spAutoFit/>
          </a:bodyPr>
          <a:lstStyle/>
          <a:p>
            <a:pPr algn="ctr"/>
            <a:r>
              <a:rPr lang="en-US" sz="2400" b="1" dirty="0">
                <a:solidFill>
                  <a:srgbClr val="C00000"/>
                </a:solidFill>
                <a:latin typeface="Calibri" panose="020F0502020204030204" pitchFamily="34" charset="0"/>
                <a:cs typeface="Calibri" panose="020F0502020204030204" pitchFamily="34" charset="0"/>
              </a:rPr>
              <a:t>Niche</a:t>
            </a:r>
            <a:r>
              <a:rPr lang="en-US" sz="2400" dirty="0">
                <a:latin typeface="Calibri" panose="020F0502020204030204" pitchFamily="34" charset="0"/>
                <a:cs typeface="Calibri" panose="020F0502020204030204" pitchFamily="34" charset="0"/>
              </a:rPr>
              <a:t>: a match of a species to a specific environmental condition</a:t>
            </a:r>
          </a:p>
        </p:txBody>
      </p:sp>
      <p:pic>
        <p:nvPicPr>
          <p:cNvPr id="4" name="Picture 3" descr="Diagram&#10;&#10;Description automatically generated">
            <a:extLst>
              <a:ext uri="{FF2B5EF4-FFF2-40B4-BE49-F238E27FC236}">
                <a16:creationId xmlns:a16="http://schemas.microsoft.com/office/drawing/2014/main" id="{C3B70D81-F9C8-B1E2-CE40-DC8099999485}"/>
              </a:ext>
            </a:extLst>
          </p:cNvPr>
          <p:cNvPicPr>
            <a:picLocks noChangeAspect="1"/>
          </p:cNvPicPr>
          <p:nvPr/>
        </p:nvPicPr>
        <p:blipFill>
          <a:blip r:embed="rId4"/>
          <a:stretch>
            <a:fillRect/>
          </a:stretch>
        </p:blipFill>
        <p:spPr>
          <a:xfrm>
            <a:off x="8799460" y="1918136"/>
            <a:ext cx="3397205" cy="4923702"/>
          </a:xfrm>
          <a:prstGeom prst="rect">
            <a:avLst/>
          </a:prstGeom>
        </p:spPr>
      </p:pic>
      <p:pic>
        <p:nvPicPr>
          <p:cNvPr id="7" name="Picture 6" descr="Diagram&#10;&#10;Description automatically generated">
            <a:extLst>
              <a:ext uri="{FF2B5EF4-FFF2-40B4-BE49-F238E27FC236}">
                <a16:creationId xmlns:a16="http://schemas.microsoft.com/office/drawing/2014/main" id="{6983AE0C-CB67-9D0E-8589-8E23D9618E44}"/>
              </a:ext>
            </a:extLst>
          </p:cNvPr>
          <p:cNvPicPr>
            <a:picLocks noChangeAspect="1"/>
          </p:cNvPicPr>
          <p:nvPr/>
        </p:nvPicPr>
        <p:blipFill>
          <a:blip r:embed="rId5"/>
          <a:stretch>
            <a:fillRect/>
          </a:stretch>
        </p:blipFill>
        <p:spPr>
          <a:xfrm>
            <a:off x="5476303" y="1922531"/>
            <a:ext cx="3323157" cy="4936627"/>
          </a:xfrm>
          <a:prstGeom prst="rect">
            <a:avLst/>
          </a:prstGeom>
        </p:spPr>
      </p:pic>
      <p:sp>
        <p:nvSpPr>
          <p:cNvPr id="8" name="TextBox 7">
            <a:extLst>
              <a:ext uri="{FF2B5EF4-FFF2-40B4-BE49-F238E27FC236}">
                <a16:creationId xmlns:a16="http://schemas.microsoft.com/office/drawing/2014/main" id="{7491873E-562C-9A49-B380-5C650DBDFB53}"/>
              </a:ext>
            </a:extLst>
          </p:cNvPr>
          <p:cNvSpPr txBox="1"/>
          <p:nvPr/>
        </p:nvSpPr>
        <p:spPr>
          <a:xfrm>
            <a:off x="5382822" y="1056224"/>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Cape May Warbler</a:t>
            </a:r>
          </a:p>
        </p:txBody>
      </p:sp>
      <p:pic>
        <p:nvPicPr>
          <p:cNvPr id="95234" name="Picture 2" descr="Cape May Warbler Identification, All About Birds, Cornell Lab of Ornithology">
            <a:extLst>
              <a:ext uri="{FF2B5EF4-FFF2-40B4-BE49-F238E27FC236}">
                <a16:creationId xmlns:a16="http://schemas.microsoft.com/office/drawing/2014/main" id="{7732067E-B62B-E884-EAEF-2FD7BD038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872" y="960140"/>
            <a:ext cx="1364218" cy="10231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5236" name="Picture 4" descr="Photo gallery: Six pictures of Yellow-rumped Warbler - Page 2 of 6 -  BirdWatching">
            <a:extLst>
              <a:ext uri="{FF2B5EF4-FFF2-40B4-BE49-F238E27FC236}">
                <a16:creationId xmlns:a16="http://schemas.microsoft.com/office/drawing/2014/main" id="{2246A465-5928-1F14-F6CC-A95517E9B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5654" y="880028"/>
            <a:ext cx="1082836" cy="1207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2712F8-E928-FDD0-03E0-77FCD15429C4}"/>
              </a:ext>
            </a:extLst>
          </p:cNvPr>
          <p:cNvSpPr txBox="1"/>
          <p:nvPr/>
        </p:nvSpPr>
        <p:spPr>
          <a:xfrm>
            <a:off x="8613639" y="1143291"/>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Myrtle Warbler</a:t>
            </a:r>
          </a:p>
        </p:txBody>
      </p:sp>
      <p:grpSp>
        <p:nvGrpSpPr>
          <p:cNvPr id="18" name="Group 17">
            <a:extLst>
              <a:ext uri="{FF2B5EF4-FFF2-40B4-BE49-F238E27FC236}">
                <a16:creationId xmlns:a16="http://schemas.microsoft.com/office/drawing/2014/main" id="{B79E1392-BD30-F377-4E0E-F117F04CFB57}"/>
              </a:ext>
            </a:extLst>
          </p:cNvPr>
          <p:cNvGrpSpPr/>
          <p:nvPr/>
        </p:nvGrpSpPr>
        <p:grpSpPr>
          <a:xfrm>
            <a:off x="277567" y="2918211"/>
            <a:ext cx="4711964" cy="3389736"/>
            <a:chOff x="461741" y="2880164"/>
            <a:chExt cx="4711964" cy="3389736"/>
          </a:xfrm>
        </p:grpSpPr>
        <p:pic>
          <p:nvPicPr>
            <p:cNvPr id="11" name="Picture 10" descr="Diagram, schematic&#10;&#10;Description automatically generated">
              <a:extLst>
                <a:ext uri="{FF2B5EF4-FFF2-40B4-BE49-F238E27FC236}">
                  <a16:creationId xmlns:a16="http://schemas.microsoft.com/office/drawing/2014/main" id="{F20A0591-7DE4-2863-61FC-2B6704E39CAA}"/>
                </a:ext>
              </a:extLst>
            </p:cNvPr>
            <p:cNvPicPr>
              <a:picLocks noChangeAspect="1"/>
            </p:cNvPicPr>
            <p:nvPr/>
          </p:nvPicPr>
          <p:blipFill rotWithShape="1">
            <a:blip r:embed="rId8"/>
            <a:srcRect l="4762" r="3383"/>
            <a:stretch/>
          </p:blipFill>
          <p:spPr>
            <a:xfrm>
              <a:off x="623802" y="2880164"/>
              <a:ext cx="4549903" cy="30744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958BA9-3223-E179-768A-189FD1D5F420}"/>
                    </a:ext>
                  </a:extLst>
                </p:cNvPr>
                <p:cNvSpPr txBox="1"/>
                <p:nvPr/>
              </p:nvSpPr>
              <p:spPr>
                <a:xfrm>
                  <a:off x="1589951" y="5562014"/>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1</m:t>
                            </m:r>
                          </m:sub>
                        </m:sSub>
                      </m:oMath>
                    </m:oMathPara>
                  </a14:m>
                  <a:endParaRPr lang="en-US" sz="4000" dirty="0"/>
                </a:p>
              </p:txBody>
            </p:sp>
          </mc:Choice>
          <mc:Fallback xmlns="">
            <p:sp>
              <p:nvSpPr>
                <p:cNvPr id="12" name="TextBox 11">
                  <a:extLst>
                    <a:ext uri="{FF2B5EF4-FFF2-40B4-BE49-F238E27FC236}">
                      <a16:creationId xmlns:a16="http://schemas.microsoft.com/office/drawing/2014/main" id="{05958BA9-3223-E179-768A-189FD1D5F420}"/>
                    </a:ext>
                  </a:extLst>
                </p:cNvPr>
                <p:cNvSpPr txBox="1">
                  <a:spLocks noRot="1" noChangeAspect="1" noMove="1" noResize="1" noEditPoints="1" noAdjustHandles="1" noChangeArrowheads="1" noChangeShapeType="1" noTextEdit="1"/>
                </p:cNvSpPr>
                <p:nvPr/>
              </p:nvSpPr>
              <p:spPr>
                <a:xfrm>
                  <a:off x="1589951" y="5562014"/>
                  <a:ext cx="718458" cy="707886"/>
                </a:xfrm>
                <a:prstGeom prst="rect">
                  <a:avLst/>
                </a:prstGeom>
                <a:blipFill>
                  <a:blip r:embed="rId9"/>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C41C82-E12C-30B8-94E8-A6D128122817}"/>
                    </a:ext>
                  </a:extLst>
                </p:cNvPr>
                <p:cNvSpPr txBox="1"/>
                <p:nvPr/>
              </p:nvSpPr>
              <p:spPr>
                <a:xfrm>
                  <a:off x="3123682" y="2973911"/>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4" name="TextBox 13">
                  <a:extLst>
                    <a:ext uri="{FF2B5EF4-FFF2-40B4-BE49-F238E27FC236}">
                      <a16:creationId xmlns:a16="http://schemas.microsoft.com/office/drawing/2014/main" id="{39C41C82-E12C-30B8-94E8-A6D128122817}"/>
                    </a:ext>
                  </a:extLst>
                </p:cNvPr>
                <p:cNvSpPr txBox="1">
                  <a:spLocks noRot="1" noChangeAspect="1" noMove="1" noResize="1" noEditPoints="1" noAdjustHandles="1" noChangeArrowheads="1" noChangeShapeType="1" noTextEdit="1"/>
                </p:cNvSpPr>
                <p:nvPr/>
              </p:nvSpPr>
              <p:spPr>
                <a:xfrm>
                  <a:off x="3123682" y="2973911"/>
                  <a:ext cx="552967" cy="584775"/>
                </a:xfrm>
                <a:prstGeom prst="rect">
                  <a:avLst/>
                </a:prstGeom>
                <a:blipFill>
                  <a:blip r:embed="rId10"/>
                  <a:stretch>
                    <a:fillRect l="-2222"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CB3B75-3C3E-0A0E-023A-B499BDBE79AF}"/>
                    </a:ext>
                  </a:extLst>
                </p:cNvPr>
                <p:cNvSpPr txBox="1"/>
                <p:nvPr/>
              </p:nvSpPr>
              <p:spPr>
                <a:xfrm>
                  <a:off x="3161783" y="3504614"/>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1</m:t>
                            </m:r>
                          </m:sub>
                        </m:sSub>
                      </m:oMath>
                    </m:oMathPara>
                  </a14:m>
                  <a:endParaRPr lang="en-US" sz="3200" dirty="0"/>
                </a:p>
              </p:txBody>
            </p:sp>
          </mc:Choice>
          <mc:Fallback xmlns="">
            <p:sp>
              <p:nvSpPr>
                <p:cNvPr id="15" name="TextBox 14">
                  <a:extLst>
                    <a:ext uri="{FF2B5EF4-FFF2-40B4-BE49-F238E27FC236}">
                      <a16:creationId xmlns:a16="http://schemas.microsoft.com/office/drawing/2014/main" id="{85CB3B75-3C3E-0A0E-023A-B499BDBE79AF}"/>
                    </a:ext>
                  </a:extLst>
                </p:cNvPr>
                <p:cNvSpPr txBox="1">
                  <a:spLocks noRot="1" noChangeAspect="1" noMove="1" noResize="1" noEditPoints="1" noAdjustHandles="1" noChangeArrowheads="1" noChangeShapeType="1" noTextEdit="1"/>
                </p:cNvSpPr>
                <p:nvPr/>
              </p:nvSpPr>
              <p:spPr>
                <a:xfrm>
                  <a:off x="3161783" y="3504614"/>
                  <a:ext cx="552967" cy="584775"/>
                </a:xfrm>
                <a:prstGeom prst="rect">
                  <a:avLst/>
                </a:prstGeom>
                <a:blipFill>
                  <a:blip r:embed="rId11"/>
                  <a:stretch>
                    <a:fillRect l="-2273" r="-2273"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FAD1A5-485D-EE0F-8825-31DABDF9054E}"/>
                    </a:ext>
                  </a:extLst>
                </p:cNvPr>
                <p:cNvSpPr txBox="1"/>
                <p:nvPr/>
              </p:nvSpPr>
              <p:spPr>
                <a:xfrm>
                  <a:off x="461741" y="435559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7" name="TextBox 16">
                  <a:extLst>
                    <a:ext uri="{FF2B5EF4-FFF2-40B4-BE49-F238E27FC236}">
                      <a16:creationId xmlns:a16="http://schemas.microsoft.com/office/drawing/2014/main" id="{53FAD1A5-485D-EE0F-8825-31DABDF9054E}"/>
                    </a:ext>
                  </a:extLst>
                </p:cNvPr>
                <p:cNvSpPr txBox="1">
                  <a:spLocks noRot="1" noChangeAspect="1" noMove="1" noResize="1" noEditPoints="1" noAdjustHandles="1" noChangeArrowheads="1" noChangeShapeType="1" noTextEdit="1"/>
                </p:cNvSpPr>
                <p:nvPr/>
              </p:nvSpPr>
              <p:spPr>
                <a:xfrm>
                  <a:off x="461741" y="4355592"/>
                  <a:ext cx="718458" cy="707886"/>
                </a:xfrm>
                <a:prstGeom prst="rect">
                  <a:avLst/>
                </a:prstGeom>
                <a:blipFill>
                  <a:blip r:embed="rId12"/>
                  <a:stretch>
                    <a:fillRect l="-3509"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43828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4721087"/>
            <a:ext cx="11303540" cy="1987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9529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95238" name="Picture 6">
            <a:extLst>
              <a:ext uri="{FF2B5EF4-FFF2-40B4-BE49-F238E27FC236}">
                <a16:creationId xmlns:a16="http://schemas.microsoft.com/office/drawing/2014/main" id="{591E4DC8-36E7-59BF-131F-1F9FC24F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041" y="1933619"/>
            <a:ext cx="9051913" cy="422422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Character displacement</a:t>
            </a:r>
            <a:r>
              <a:rPr lang="en-US" sz="2400" dirty="0">
                <a:latin typeface="Calibri" panose="020F0502020204030204" pitchFamily="34" charset="0"/>
                <a:cs typeface="Calibri" panose="020F0502020204030204" pitchFamily="34" charset="0"/>
              </a:rPr>
              <a:t>: </a:t>
            </a:r>
            <a:r>
              <a:rPr lang="en-US" sz="2400" b="0" i="0" dirty="0">
                <a:solidFill>
                  <a:srgbClr val="202122"/>
                </a:solidFill>
                <a:effectLst/>
                <a:latin typeface="Calibri" panose="020F0502020204030204" pitchFamily="34" charset="0"/>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7389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10108732" y="5204709"/>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Competition</a:t>
            </a:r>
          </a:p>
        </p:txBody>
      </p:sp>
      <p:sp>
        <p:nvSpPr>
          <p:cNvPr id="17" name="Line 17">
            <a:extLst>
              <a:ext uri="{FF2B5EF4-FFF2-40B4-BE49-F238E27FC236}">
                <a16:creationId xmlns:a16="http://schemas.microsoft.com/office/drawing/2014/main" id="{52D44341-02BB-379B-6485-CDFC2FCEF42D}"/>
              </a:ext>
            </a:extLst>
          </p:cNvPr>
          <p:cNvSpPr>
            <a:spLocks noChangeShapeType="1"/>
          </p:cNvSpPr>
          <p:nvPr/>
        </p:nvSpPr>
        <p:spPr bwMode="auto">
          <a:xfrm flipH="1">
            <a:off x="8372007" y="5395209"/>
            <a:ext cx="1600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8">
            <a:extLst>
              <a:ext uri="{FF2B5EF4-FFF2-40B4-BE49-F238E27FC236}">
                <a16:creationId xmlns:a16="http://schemas.microsoft.com/office/drawing/2014/main" id="{25FCA56C-B617-32CA-AE5D-ADB66313E34B}"/>
              </a:ext>
            </a:extLst>
          </p:cNvPr>
          <p:cNvSpPr txBox="1">
            <a:spLocks noChangeArrowheads="1"/>
          </p:cNvSpPr>
          <p:nvPr/>
        </p:nvSpPr>
        <p:spPr bwMode="auto">
          <a:xfrm>
            <a:off x="3342807" y="6400097"/>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a:latin typeface="+mn-lt"/>
              </a:rPr>
              <a:t>When niches overlap, competition results</a:t>
            </a:r>
          </a:p>
        </p:txBody>
      </p:sp>
    </p:spTree>
    <p:extLst>
      <p:ext uri="{BB962C8B-B14F-4D97-AF65-F5344CB8AC3E}">
        <p14:creationId xmlns:p14="http://schemas.microsoft.com/office/powerpoint/2010/main" val="24521009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5583564" y="6460316"/>
            <a:ext cx="4517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Character displacement forces niches apart.</a:t>
            </a:r>
          </a:p>
        </p:txBody>
      </p:sp>
      <p:cxnSp>
        <p:nvCxnSpPr>
          <p:cNvPr id="21" name="Straight Arrow Connector 20">
            <a:extLst>
              <a:ext uri="{FF2B5EF4-FFF2-40B4-BE49-F238E27FC236}">
                <a16:creationId xmlns:a16="http://schemas.microsoft.com/office/drawing/2014/main" id="{B349EF4D-29D3-6377-9FA7-2100F1D433B8}"/>
              </a:ext>
            </a:extLst>
          </p:cNvPr>
          <p:cNvCxnSpPr>
            <a:cxnSpLocks/>
          </p:cNvCxnSpPr>
          <p:nvPr/>
        </p:nvCxnSpPr>
        <p:spPr>
          <a:xfrm>
            <a:off x="7965476" y="4154773"/>
            <a:ext cx="36905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9109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Consumer resource partitioning</a:t>
            </a:r>
            <a:r>
              <a:rPr lang="en-US" sz="3200" dirty="0">
                <a:latin typeface="Calibri" panose="020F0502020204030204" pitchFamily="34" charset="0"/>
                <a:cs typeface="Calibri" panose="020F0502020204030204" pitchFamily="34" charset="0"/>
              </a:rPr>
              <a:t> in the African savanna</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3700011" y="74667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
        <p:nvSpPr>
          <p:cNvPr id="3" name="TextBox 2">
            <a:extLst>
              <a:ext uri="{FF2B5EF4-FFF2-40B4-BE49-F238E27FC236}">
                <a16:creationId xmlns:a16="http://schemas.microsoft.com/office/drawing/2014/main" id="{09713FF1-5E9B-9F86-BE2F-7FE06008A6FF}"/>
              </a:ext>
            </a:extLst>
          </p:cNvPr>
          <p:cNvSpPr txBox="1"/>
          <p:nvPr/>
        </p:nvSpPr>
        <p:spPr>
          <a:xfrm>
            <a:off x="8555289" y="342900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Browser</a:t>
            </a:r>
          </a:p>
          <a:p>
            <a:pPr algn="ctr"/>
            <a:r>
              <a:rPr lang="en-US" sz="2400" dirty="0">
                <a:latin typeface="Calibri" panose="020F0502020204030204" pitchFamily="34" charset="0"/>
                <a:cs typeface="Calibri" panose="020F0502020204030204" pitchFamily="34" charset="0"/>
              </a:rPr>
              <a:t>(specialist)</a:t>
            </a:r>
          </a:p>
        </p:txBody>
      </p:sp>
      <p:cxnSp>
        <p:nvCxnSpPr>
          <p:cNvPr id="7" name="Straight Arrow Connector 6">
            <a:extLst>
              <a:ext uri="{FF2B5EF4-FFF2-40B4-BE49-F238E27FC236}">
                <a16:creationId xmlns:a16="http://schemas.microsoft.com/office/drawing/2014/main" id="{26090861-FD90-4E30-B6F7-5DAC29B5EBF5}"/>
              </a:ext>
            </a:extLst>
          </p:cNvPr>
          <p:cNvCxnSpPr>
            <a:cxnSpLocks/>
          </p:cNvCxnSpPr>
          <p:nvPr/>
        </p:nvCxnSpPr>
        <p:spPr>
          <a:xfrm flipH="1" flipV="1">
            <a:off x="8509216" y="2864720"/>
            <a:ext cx="354565" cy="564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81F531-62ED-2D4F-25B3-0F1BDECAA148}"/>
              </a:ext>
            </a:extLst>
          </p:cNvPr>
          <p:cNvSpPr txBox="1"/>
          <p:nvPr/>
        </p:nvSpPr>
        <p:spPr>
          <a:xfrm>
            <a:off x="1839167" y="326767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Grazer</a:t>
            </a:r>
          </a:p>
          <a:p>
            <a:pPr algn="ctr"/>
            <a:r>
              <a:rPr lang="en-US" sz="2400" dirty="0">
                <a:latin typeface="Calibri" panose="020F0502020204030204" pitchFamily="34" charset="0"/>
                <a:cs typeface="Calibri" panose="020F0502020204030204" pitchFamily="34" charset="0"/>
              </a:rPr>
              <a:t>(generalist)</a:t>
            </a:r>
          </a:p>
        </p:txBody>
      </p:sp>
      <p:cxnSp>
        <p:nvCxnSpPr>
          <p:cNvPr id="11" name="Straight Arrow Connector 10">
            <a:extLst>
              <a:ext uri="{FF2B5EF4-FFF2-40B4-BE49-F238E27FC236}">
                <a16:creationId xmlns:a16="http://schemas.microsoft.com/office/drawing/2014/main" id="{C273A483-34D5-F4FE-2C98-5214581BFA81}"/>
              </a:ext>
            </a:extLst>
          </p:cNvPr>
          <p:cNvCxnSpPr>
            <a:cxnSpLocks/>
          </p:cNvCxnSpPr>
          <p:nvPr/>
        </p:nvCxnSpPr>
        <p:spPr>
          <a:xfrm flipV="1">
            <a:off x="3636712" y="2975440"/>
            <a:ext cx="496632" cy="384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19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3EB7-2956-D059-075D-D5F83C87D4F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70E434-85E2-E252-3F0B-288011DB5C22}"/>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instructions&amp;activity_state=opened&amp;state=opened&amp;flow=Instructor&amp;onscreen=persist">
            <a:extLst>
              <a:ext uri="{FF2B5EF4-FFF2-40B4-BE49-F238E27FC236}">
                <a16:creationId xmlns:a16="http://schemas.microsoft.com/office/drawing/2014/main" id="{7BE298E3-1A64-B886-B2AE-94A6371224E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128454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5FB5-A9E7-C885-4F7E-EE18C3C396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9A158B3-A1EE-3B3D-B4BE-9805061C49DC}"/>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chart&amp;activity_state=closed&amp;state=closed&amp;flow=Instructor&amp;onscreen=persist">
            <a:extLst>
              <a:ext uri="{FF2B5EF4-FFF2-40B4-BE49-F238E27FC236}">
                <a16:creationId xmlns:a16="http://schemas.microsoft.com/office/drawing/2014/main" id="{128F4BFB-AC3E-0BB4-27A8-40F9AF8FB92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169775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E7F-5EA2-7A7D-768E-9F52356C016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F17CB4E-6D0C-5347-080C-C533A5BA9DB8}"/>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chart&amp;activity_state=closed&amp;display=correctness&amp;state=closed&amp;flow=Instructor&amp;onscreen=persist">
            <a:extLst>
              <a:ext uri="{FF2B5EF4-FFF2-40B4-BE49-F238E27FC236}">
                <a16:creationId xmlns:a16="http://schemas.microsoft.com/office/drawing/2014/main" id="{10DD520D-E870-6DD4-3153-3248709D0D54}"/>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9727940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632-05B6-E827-CD40-F48CB397FC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B2AE88-324B-76F2-D560-209FC223D9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878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5883965"/>
            <a:ext cx="11303540" cy="824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2359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CDB-9C09-4823-1AB5-5248FF14E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D694-DFCD-ED1C-6861-52F2169937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8645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2"/>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3"/>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4"/>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5"/>
                <a:stretch>
                  <a:fillRect l="-588" t="-2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BDD49-18CB-6CC7-8C28-5C3F083AB7FF}"/>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6" name="TextBox 5">
                <a:extLst>
                  <a:ext uri="{FF2B5EF4-FFF2-40B4-BE49-F238E27FC236}">
                    <a16:creationId xmlns:a16="http://schemas.microsoft.com/office/drawing/2014/main" id="{76BBDD49-18CB-6CC7-8C28-5C3F083AB7FF}"/>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6"/>
                <a:stretch>
                  <a:fillRect t="-2703" b="-243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8915C5A-EC6C-2AE0-D644-082D225497D2}"/>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40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6D6F59-3416-BF06-399E-FBC5571911B0}"/>
              </a:ext>
            </a:extLst>
          </p:cNvPr>
          <p:cNvSpPr txBox="1"/>
          <p:nvPr/>
        </p:nvSpPr>
        <p:spPr>
          <a:xfrm>
            <a:off x="6217601" y="1587450"/>
            <a:ext cx="5311196" cy="4093428"/>
          </a:xfrm>
          <a:prstGeom prst="rect">
            <a:avLst/>
          </a:prstGeom>
          <a:noFill/>
        </p:spPr>
        <p:txBody>
          <a:bodyPr wrap="square">
            <a:spAutoFit/>
          </a:bodyPr>
          <a:lstStyle/>
          <a:p>
            <a:pPr algn="ctr"/>
            <a:r>
              <a:rPr lang="en-US" sz="2600" dirty="0"/>
              <a:t>The simple condition that “intra-specific competition must exceed inter-specific competition for coexistence” does not hold for more than two competitors!</a:t>
            </a:r>
          </a:p>
          <a:p>
            <a:pPr algn="ctr"/>
            <a:endParaRPr lang="en-US" sz="2600" dirty="0"/>
          </a:p>
          <a:p>
            <a:pPr algn="ctr"/>
            <a:r>
              <a:rPr lang="en-US" sz="2600" dirty="0"/>
              <a:t>Stability assessed from the eigenvalues of the community matrix.</a:t>
            </a:r>
          </a:p>
          <a:p>
            <a:pPr algn="ctr"/>
            <a:r>
              <a:rPr lang="en-US" sz="2600" dirty="0"/>
              <a:t> </a:t>
            </a:r>
          </a:p>
          <a:p>
            <a:pPr algn="ctr"/>
            <a:r>
              <a:rPr lang="en-US" sz="2600" dirty="0"/>
              <a:t>Dynamics get much more complex.</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A93A6-6287-81A5-16D2-1286F4356F03}"/>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8" name="TextBox 7">
                <a:extLst>
                  <a:ext uri="{FF2B5EF4-FFF2-40B4-BE49-F238E27FC236}">
                    <a16:creationId xmlns:a16="http://schemas.microsoft.com/office/drawing/2014/main" id="{03EA93A6-6287-81A5-16D2-1286F4356F03}"/>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460A2D-EE98-62D3-1111-8305C392F3DC}"/>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83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D4F4B76-2216-891B-CB12-27E7ECFD45BE}"/>
              </a:ext>
            </a:extLst>
          </p:cNvPr>
          <p:cNvSpPr txBox="1">
            <a:spLocks/>
          </p:cNvSpPr>
          <p:nvPr/>
        </p:nvSpPr>
        <p:spPr>
          <a:xfrm>
            <a:off x="1" y="6144415"/>
            <a:ext cx="2495550" cy="4183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800" i="1" dirty="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7E900BC-7F4E-2716-07B2-B11A2CA52F45}"/>
              </a:ext>
            </a:extLst>
          </p:cNvPr>
          <p:cNvSpPr/>
          <p:nvPr/>
        </p:nvSpPr>
        <p:spPr>
          <a:xfrm>
            <a:off x="6124922" y="3204672"/>
            <a:ext cx="59055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F5E4F37-63FD-5D2A-1EBE-A5221320C613}"/>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1485482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D77587C-9234-EFDA-8EC6-B4504FE5B3D5}"/>
              </a:ext>
            </a:extLst>
          </p:cNvPr>
          <p:cNvSpPr/>
          <p:nvPr/>
        </p:nvSpPr>
        <p:spPr>
          <a:xfrm>
            <a:off x="6124922" y="4705350"/>
            <a:ext cx="5905500" cy="192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E60A6-E527-060F-E46A-4FF845484D57}"/>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6358395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40077684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p:pic>
        <p:nvPicPr>
          <p:cNvPr id="4098" name="Picture 2" descr="Cedar Creek | University of Minnesota">
            <a:extLst>
              <a:ext uri="{FF2B5EF4-FFF2-40B4-BE49-F238E27FC236}">
                <a16:creationId xmlns:a16="http://schemas.microsoft.com/office/drawing/2014/main" id="{292B3974-52DA-AC35-1FBE-FB5291D1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0D55AF-78FB-8BEC-75A9-A5DACE4E1C16}"/>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445794" y="264505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445794" y="2645058"/>
                <a:ext cx="4592884" cy="949171"/>
              </a:xfrm>
              <a:prstGeom prst="rect">
                <a:avLst/>
              </a:prstGeom>
              <a:blipFill>
                <a:blip r:embed="rId4"/>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445794" y="387234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445794" y="3872340"/>
                <a:ext cx="4592884" cy="1252843"/>
              </a:xfrm>
              <a:prstGeom prst="rect">
                <a:avLst/>
              </a:prstGeom>
              <a:blipFill>
                <a:blip r:embed="rId5"/>
                <a:stretch>
                  <a:fillRect t="-140000" b="-189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26320" y="2337370"/>
            <a:ext cx="456759" cy="485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672463" y="216746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 mortality</a:t>
            </a:r>
            <a:endParaRPr lang="en-US" sz="1800" i="1" dirty="0"/>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945087" y="2317491"/>
            <a:ext cx="328816" cy="7345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068554" y="194815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species resource consumption by species </a:t>
            </a:r>
            <a:r>
              <a:rPr lang="en-US" sz="1800" i="1" dirty="0"/>
              <a:t>j</a:t>
            </a:r>
            <a:r>
              <a:rPr lang="en-US" sz="1800" dirty="0"/>
              <a:t> </a:t>
            </a:r>
            <a:endParaRPr lang="en-US" sz="1800" i="1" dirty="0"/>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10278" y="216069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a:t>
            </a:r>
            <a:endParaRPr lang="en-US" sz="1800" i="1" dirty="0"/>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068554" y="2337370"/>
            <a:ext cx="370932" cy="440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2025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504551" y="2508804"/>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504551" y="2508804"/>
                <a:ext cx="4592884" cy="949171"/>
              </a:xfrm>
              <a:prstGeom prst="rect">
                <a:avLst/>
              </a:prstGeom>
              <a:blipFill>
                <a:blip r:embed="rId3"/>
                <a:stretch>
                  <a:fillRect t="-131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504551" y="3736086"/>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504551" y="3736086"/>
                <a:ext cx="4592884" cy="1252843"/>
              </a:xfrm>
              <a:prstGeom prst="rect">
                <a:avLst/>
              </a:prstGeom>
              <a:blipFill>
                <a:blip r:embed="rId4"/>
                <a:stretch>
                  <a:fillRect t="-14141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85077" y="2201116"/>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731220" y="2031206"/>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3003844" y="2181237"/>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127311" y="1811901"/>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69035" y="2024445"/>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127311" y="2201116"/>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339315" y="5495174"/>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growth of resource in absence of consumption </a:t>
            </a:r>
            <a:endParaRPr lang="en-US" sz="1800" i="1" dirty="0"/>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661315" y="4638898"/>
            <a:ext cx="492281" cy="628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465164" y="4478725"/>
            <a:ext cx="320703" cy="13598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372497" y="5711720"/>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consumption of resource by all interacting species</a:t>
            </a:r>
            <a:endParaRPr lang="en-US" sz="1800" i="1" dirty="0"/>
          </a:p>
        </p:txBody>
      </p:sp>
      <p:pic>
        <p:nvPicPr>
          <p:cNvPr id="4" name="Picture 2" descr="Cedar Creek | University of Minnesota">
            <a:extLst>
              <a:ext uri="{FF2B5EF4-FFF2-40B4-BE49-F238E27FC236}">
                <a16:creationId xmlns:a16="http://schemas.microsoft.com/office/drawing/2014/main" id="{68906145-B5E4-F6DF-2E90-1B42A249C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444ACE-9F24-7E06-828B-02CF2B54508F}"/>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10" name="TextBox 9">
            <a:extLst>
              <a:ext uri="{FF2B5EF4-FFF2-40B4-BE49-F238E27FC236}">
                <a16:creationId xmlns:a16="http://schemas.microsoft.com/office/drawing/2014/main" id="{97B321DD-3215-C2F7-1C4B-EBB43BE7E416}"/>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2190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8" name="Content Placeholder 2">
            <a:extLst>
              <a:ext uri="{FF2B5EF4-FFF2-40B4-BE49-F238E27FC236}">
                <a16:creationId xmlns:a16="http://schemas.microsoft.com/office/drawing/2014/main" id="{CD279D58-DCC9-8C70-942D-908AF46FE904}"/>
              </a:ext>
            </a:extLst>
          </p:cNvPr>
          <p:cNvSpPr txBox="1">
            <a:spLocks/>
          </p:cNvSpPr>
          <p:nvPr/>
        </p:nvSpPr>
        <p:spPr>
          <a:xfrm>
            <a:off x="6543203" y="2724485"/>
            <a:ext cx="3777960" cy="52446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Each consumer has a distinct R* for each resource</a:t>
            </a:r>
          </a:p>
        </p:txBody>
      </p:sp>
      <p:pic>
        <p:nvPicPr>
          <p:cNvPr id="10" name="Picture 9" descr="Diagram&#10;&#10;Description automatically generated">
            <a:extLst>
              <a:ext uri="{FF2B5EF4-FFF2-40B4-BE49-F238E27FC236}">
                <a16:creationId xmlns:a16="http://schemas.microsoft.com/office/drawing/2014/main" id="{DBD150C5-E34A-0D35-AEA4-88ED5C236E53}"/>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6D2F74F-C688-001F-DE9D-E6BBC0783D77}"/>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8364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92223798-C6B2-10A5-23C7-9806CB8FBEAF}"/>
              </a:ext>
            </a:extLst>
          </p:cNvPr>
          <p:cNvSpPr txBox="1">
            <a:spLocks/>
          </p:cNvSpPr>
          <p:nvPr/>
        </p:nvSpPr>
        <p:spPr>
          <a:xfrm>
            <a:off x="5167044" y="2824869"/>
            <a:ext cx="6822458" cy="3670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If multiple species compete for the same limiting resource</a:t>
            </a:r>
            <a:r>
              <a:rPr lang="en-US" sz="2200" b="1" dirty="0">
                <a:solidFill>
                  <a:srgbClr val="C00000"/>
                </a:solidFill>
              </a:rPr>
              <a:t>, the species with the lowest equilibrium resource level (R*) will competitively exclude</a:t>
            </a:r>
            <a:r>
              <a:rPr lang="en-US" sz="2200" dirty="0"/>
              <a:t> the others.</a:t>
            </a:r>
          </a:p>
        </p:txBody>
      </p:sp>
      <p:pic>
        <p:nvPicPr>
          <p:cNvPr id="11" name="Picture 10" descr="Diagram&#10;&#10;Description automatically generated">
            <a:extLst>
              <a:ext uri="{FF2B5EF4-FFF2-40B4-BE49-F238E27FC236}">
                <a16:creationId xmlns:a16="http://schemas.microsoft.com/office/drawing/2014/main" id="{9FA38543-1228-F183-EABF-19837F560130}"/>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12" name="Rectangle 11">
            <a:extLst>
              <a:ext uri="{FF2B5EF4-FFF2-40B4-BE49-F238E27FC236}">
                <a16:creationId xmlns:a16="http://schemas.microsoft.com/office/drawing/2014/main" id="{843CFDAD-5DB1-6CBC-B21B-327615321074}"/>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15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975E39-4A75-B024-D109-450C73FBA843}"/>
              </a:ext>
            </a:extLst>
          </p:cNvPr>
          <p:cNvSpPr txBox="1">
            <a:spLocks/>
          </p:cNvSpPr>
          <p:nvPr/>
        </p:nvSpPr>
        <p:spPr>
          <a:xfrm>
            <a:off x="6096000" y="3012333"/>
            <a:ext cx="5416445" cy="2763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Tilman reproduced these theoretical results empirically at Cedar Creek</a:t>
            </a:r>
          </a:p>
        </p:txBody>
      </p:sp>
      <p:pic>
        <p:nvPicPr>
          <p:cNvPr id="11" name="Picture 10" descr="Chart, diagram&#10;&#10;Description automatically generated">
            <a:extLst>
              <a:ext uri="{FF2B5EF4-FFF2-40B4-BE49-F238E27FC236}">
                <a16:creationId xmlns:a16="http://schemas.microsoft.com/office/drawing/2014/main" id="{BC86F563-6298-7CCC-28BF-62B9CEE71C6F}"/>
              </a:ext>
            </a:extLst>
          </p:cNvPr>
          <p:cNvPicPr>
            <a:picLocks noChangeAspect="1"/>
          </p:cNvPicPr>
          <p:nvPr/>
        </p:nvPicPr>
        <p:blipFill rotWithShape="1">
          <a:blip r:embed="rId6"/>
          <a:srcRect l="4857"/>
          <a:stretch/>
        </p:blipFill>
        <p:spPr>
          <a:xfrm>
            <a:off x="8445824" y="3806147"/>
            <a:ext cx="3167236" cy="2768599"/>
          </a:xfrm>
          <a:prstGeom prst="rect">
            <a:avLst/>
          </a:prstGeom>
        </p:spPr>
      </p:pic>
      <p:sp>
        <p:nvSpPr>
          <p:cNvPr id="12" name="Right Brace 11">
            <a:extLst>
              <a:ext uri="{FF2B5EF4-FFF2-40B4-BE49-F238E27FC236}">
                <a16:creationId xmlns:a16="http://schemas.microsoft.com/office/drawing/2014/main" id="{36931213-28C5-4983-E2DE-48140706A191}"/>
              </a:ext>
            </a:extLst>
          </p:cNvPr>
          <p:cNvSpPr/>
          <p:nvPr/>
        </p:nvSpPr>
        <p:spPr>
          <a:xfrm>
            <a:off x="11456226" y="4557889"/>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BD4BE73-93F9-DF1F-243D-4B2CF89C6873}"/>
              </a:ext>
            </a:extLst>
          </p:cNvPr>
          <p:cNvSpPr/>
          <p:nvPr/>
        </p:nvSpPr>
        <p:spPr>
          <a:xfrm>
            <a:off x="11492757" y="5855462"/>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9D69AA-53D6-F0EC-95FC-630452E3E686}"/>
              </a:ext>
            </a:extLst>
          </p:cNvPr>
          <p:cNvSpPr txBox="1">
            <a:spLocks/>
          </p:cNvSpPr>
          <p:nvPr/>
        </p:nvSpPr>
        <p:spPr>
          <a:xfrm>
            <a:off x="11724819" y="4639068"/>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Ss</a:t>
            </a:r>
          </a:p>
        </p:txBody>
      </p:sp>
      <p:sp>
        <p:nvSpPr>
          <p:cNvPr id="15" name="Content Placeholder 2">
            <a:extLst>
              <a:ext uri="{FF2B5EF4-FFF2-40B4-BE49-F238E27FC236}">
                <a16:creationId xmlns:a16="http://schemas.microsoft.com/office/drawing/2014/main" id="{7B5AB35C-4E60-97C8-3E56-459C9E850774}"/>
              </a:ext>
            </a:extLst>
          </p:cNvPr>
          <p:cNvSpPr txBox="1">
            <a:spLocks/>
          </p:cNvSpPr>
          <p:nvPr/>
        </p:nvSpPr>
        <p:spPr>
          <a:xfrm>
            <a:off x="11700871" y="5975263"/>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As</a:t>
            </a:r>
          </a:p>
        </p:txBody>
      </p:sp>
      <p:pic>
        <p:nvPicPr>
          <p:cNvPr id="16" name="Picture 15">
            <a:extLst>
              <a:ext uri="{FF2B5EF4-FFF2-40B4-BE49-F238E27FC236}">
                <a16:creationId xmlns:a16="http://schemas.microsoft.com/office/drawing/2014/main" id="{D66BC2FE-31DA-5C05-7230-2BDED56221A1}"/>
              </a:ext>
            </a:extLst>
          </p:cNvPr>
          <p:cNvPicPr>
            <a:picLocks noChangeAspect="1"/>
          </p:cNvPicPr>
          <p:nvPr/>
        </p:nvPicPr>
        <p:blipFill>
          <a:blip r:embed="rId7"/>
          <a:stretch>
            <a:fillRect/>
          </a:stretch>
        </p:blipFill>
        <p:spPr>
          <a:xfrm>
            <a:off x="6199649" y="6501199"/>
            <a:ext cx="1651000" cy="279400"/>
          </a:xfrm>
          <a:prstGeom prst="rect">
            <a:avLst/>
          </a:prstGeom>
        </p:spPr>
      </p:pic>
      <p:pic>
        <p:nvPicPr>
          <p:cNvPr id="17" name="Picture 16" descr="Chart, scatter chart&#10;&#10;Description automatically generated">
            <a:extLst>
              <a:ext uri="{FF2B5EF4-FFF2-40B4-BE49-F238E27FC236}">
                <a16:creationId xmlns:a16="http://schemas.microsoft.com/office/drawing/2014/main" id="{935589CD-9079-B562-FC3F-261FDECFF044}"/>
              </a:ext>
            </a:extLst>
          </p:cNvPr>
          <p:cNvPicPr>
            <a:picLocks noChangeAspect="1"/>
          </p:cNvPicPr>
          <p:nvPr/>
        </p:nvPicPr>
        <p:blipFill rotWithShape="1">
          <a:blip r:embed="rId8"/>
          <a:srcRect r="3507"/>
          <a:stretch/>
        </p:blipFill>
        <p:spPr>
          <a:xfrm>
            <a:off x="4734573" y="3702685"/>
            <a:ext cx="3688657" cy="2768600"/>
          </a:xfrm>
          <a:prstGeom prst="rect">
            <a:avLst/>
          </a:prstGeom>
        </p:spPr>
      </p:pic>
      <p:sp>
        <p:nvSpPr>
          <p:cNvPr id="18" name="Content Placeholder 2">
            <a:extLst>
              <a:ext uri="{FF2B5EF4-FFF2-40B4-BE49-F238E27FC236}">
                <a16:creationId xmlns:a16="http://schemas.microsoft.com/office/drawing/2014/main" id="{3285A7CB-4A88-5C8D-4311-C45D79C9C963}"/>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and </a:t>
            </a:r>
            <a:r>
              <a:rPr lang="en-US" sz="1800" dirty="0" err="1"/>
              <a:t>Wedin</a:t>
            </a:r>
            <a:r>
              <a:rPr lang="en-US" sz="1800" dirty="0"/>
              <a:t> 1991. </a:t>
            </a:r>
            <a:r>
              <a:rPr lang="en-US" sz="1800" i="1" dirty="0"/>
              <a:t>Ecology</a:t>
            </a:r>
            <a:endParaRPr lang="en-US" sz="1800" dirty="0"/>
          </a:p>
        </p:txBody>
      </p:sp>
      <p:sp>
        <p:nvSpPr>
          <p:cNvPr id="19" name="Rectangle 18">
            <a:extLst>
              <a:ext uri="{FF2B5EF4-FFF2-40B4-BE49-F238E27FC236}">
                <a16:creationId xmlns:a16="http://schemas.microsoft.com/office/drawing/2014/main" id="{68AFC520-B918-B940-5AA4-4E79BBFBA92A}"/>
              </a:ext>
            </a:extLst>
          </p:cNvPr>
          <p:cNvSpPr/>
          <p:nvPr/>
        </p:nvSpPr>
        <p:spPr>
          <a:xfrm>
            <a:off x="5786284" y="3672771"/>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F801DE-8F8E-0882-45EC-704DB0197F32}"/>
              </a:ext>
            </a:extLst>
          </p:cNvPr>
          <p:cNvSpPr/>
          <p:nvPr/>
        </p:nvSpPr>
        <p:spPr>
          <a:xfrm>
            <a:off x="8947150" y="3806147"/>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98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5197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FB00-C746-057A-69F8-7EAF08E88FC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DB6BB6-353C-75E4-75F6-AE062656AE58}"/>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chart&amp;activity_state=opened&amp;state=opened&amp;flow=Engagement&amp;onscreen=persist">
            <a:extLst>
              <a:ext uri="{FF2B5EF4-FFF2-40B4-BE49-F238E27FC236}">
                <a16:creationId xmlns:a16="http://schemas.microsoft.com/office/drawing/2014/main" id="{4DED4184-8782-9D51-2E4D-272E873BE814}"/>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57451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ACD23-A647-B2BD-1B8A-8FC75A9D942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EFCCD64-F96E-5E59-41C6-08FFE43ACB1E}"/>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chart&amp;activity_state=closed&amp;state=closed&amp;flow=Engagement&amp;onscreen=persist">
            <a:extLst>
              <a:ext uri="{FF2B5EF4-FFF2-40B4-BE49-F238E27FC236}">
                <a16:creationId xmlns:a16="http://schemas.microsoft.com/office/drawing/2014/main" id="{91B48EA3-F118-EFF3-8EA5-C70AB6790D6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1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(because the ‘the world is green’)</a:t>
            </a:r>
          </a:p>
        </p:txBody>
      </p:sp>
    </p:spTree>
    <p:extLst>
      <p:ext uri="{BB962C8B-B14F-4D97-AF65-F5344CB8AC3E}">
        <p14:creationId xmlns:p14="http://schemas.microsoft.com/office/powerpoint/2010/main" val="1649372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2"/>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3"/>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7, Ecology Lecture 4</a:t>
            </a:r>
          </a:p>
          <a:p>
            <a:r>
              <a:rPr lang="en-US" dirty="0"/>
              <a:t>Cara Brook</a:t>
            </a:r>
          </a:p>
          <a:p>
            <a:r>
              <a:rPr lang="en-US" dirty="0"/>
              <a:t>February 15, 2024</a:t>
            </a:r>
          </a:p>
        </p:txBody>
      </p:sp>
    </p:spTree>
    <p:extLst>
      <p:ext uri="{BB962C8B-B14F-4D97-AF65-F5344CB8AC3E}">
        <p14:creationId xmlns:p14="http://schemas.microsoft.com/office/powerpoint/2010/main" val="403309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2"/>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7"/>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3B79-038B-C741-77F1-A0999A51EFD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9FDB4C9-24EA-F0E1-81A5-0E1431FCB594}"/>
              </a:ext>
            </a:extLst>
          </p:cNvPr>
          <p:cNvSpPr>
            <a:spLocks noGrp="1"/>
          </p:cNvSpPr>
          <p:nvPr>
            <p:ph type="subTitle" idx="1"/>
          </p:nvPr>
        </p:nvSpPr>
        <p:spPr/>
        <p:txBody>
          <a:bodyPr/>
          <a:lstStyle/>
          <a:p>
            <a:endParaRPr lang="en-US"/>
          </a:p>
        </p:txBody>
      </p:sp>
      <p:pic>
        <p:nvPicPr>
          <p:cNvPr id="5" name="slide.url=https://www.polleverywhere.com/multiple_choice_polls/mbDBFx8aDhR1xJp?display_state=instructions&amp;activity_state=opened&amp;state=opened&amp;flow=Instructor&amp;onscreen=persist">
            <a:extLst>
              <a:ext uri="{FF2B5EF4-FFF2-40B4-BE49-F238E27FC236}">
                <a16:creationId xmlns:a16="http://schemas.microsoft.com/office/drawing/2014/main" id="{47B2F556-C238-7EAB-9CBB-3F6E706E9A6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092263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7C79-E1BA-58C8-E5B5-281460992E7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0D3D99-36BA-685E-49E3-793B82C34FA3}"/>
              </a:ext>
            </a:extLst>
          </p:cNvPr>
          <p:cNvSpPr>
            <a:spLocks noGrp="1"/>
          </p:cNvSpPr>
          <p:nvPr>
            <p:ph type="subTitle" idx="1"/>
          </p:nvPr>
        </p:nvSpPr>
        <p:spPr/>
        <p:txBody>
          <a:bodyPr/>
          <a:lstStyle/>
          <a:p>
            <a:endParaRPr lang="en-US"/>
          </a:p>
        </p:txBody>
      </p:sp>
      <p:pic>
        <p:nvPicPr>
          <p:cNvPr id="5" name="slide.url=https://www.polleverywhere.com/multiple_choice_polls/mbDBFx8aDhR1xJp?display_state=chart&amp;activity_state=closed&amp;state=closed&amp;flow=Instructor&amp;onscreen=persist">
            <a:extLst>
              <a:ext uri="{FF2B5EF4-FFF2-40B4-BE49-F238E27FC236}">
                <a16:creationId xmlns:a16="http://schemas.microsoft.com/office/drawing/2014/main" id="{8E2FE4FA-E2A9-ABD0-77D6-8C3BF4607EC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7897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6" name="Content Placeholder 5">
            <a:extLst>
              <a:ext uri="{FF2B5EF4-FFF2-40B4-BE49-F238E27FC236}">
                <a16:creationId xmlns:a16="http://schemas.microsoft.com/office/drawing/2014/main" id="{87A7B85D-3FCD-D1C5-7B8F-2E6282381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32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295D-2495-5618-4EF1-D9C13B45721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57DE832-3A5B-957B-22FF-F9869DF994D9}"/>
              </a:ext>
            </a:extLst>
          </p:cNvPr>
          <p:cNvSpPr>
            <a:spLocks noGrp="1"/>
          </p:cNvSpPr>
          <p:nvPr>
            <p:ph type="subTitle" idx="1"/>
          </p:nvPr>
        </p:nvSpPr>
        <p:spPr/>
        <p:txBody>
          <a:bodyPr/>
          <a:lstStyle/>
          <a:p>
            <a:endParaRPr lang="en-US"/>
          </a:p>
        </p:txBody>
      </p:sp>
      <p:pic>
        <p:nvPicPr>
          <p:cNvPr id="5" name="slide.url=https://www.polleverywhere.com/multiple_choice_polls/mbDBFx8aDhR1xJp?display_state=chart&amp;activity_state=closed&amp;display=correctness&amp;state=closed&amp;flow=Instructor&amp;onscreen=persist">
            <a:extLst>
              <a:ext uri="{FF2B5EF4-FFF2-40B4-BE49-F238E27FC236}">
                <a16:creationId xmlns:a16="http://schemas.microsoft.com/office/drawing/2014/main" id="{8338C6AC-DB9D-5483-66FB-5BE1B49C07D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247412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a:t>
            </a:r>
            <a:r>
              <a:rPr lang="en-US" sz="2400" b="1" dirty="0">
                <a:solidFill>
                  <a:srgbClr val="C00000"/>
                </a:solidFill>
                <a:latin typeface="Calibri" panose="020F0502020204030204" pitchFamily="34" charset="0"/>
                <a:cs typeface="Calibri" panose="020F0502020204030204" pitchFamily="34" charset="0"/>
              </a:rPr>
              <a:t>one species </a:t>
            </a:r>
            <a:r>
              <a:rPr lang="en-US" sz="2400" dirty="0">
                <a:latin typeface="Calibri" panose="020F0502020204030204" pitchFamily="34" charset="0"/>
                <a:cs typeface="Calibri" panose="020F0502020204030204" pitchFamily="34" charset="0"/>
              </a:rPr>
              <a:t>is not changing!</a:t>
            </a:r>
            <a:endParaRPr lang="en-US" sz="2400" dirty="0"/>
          </a:p>
        </p:txBody>
      </p:sp>
    </p:spTree>
    <p:extLst>
      <p:ext uri="{BB962C8B-B14F-4D97-AF65-F5344CB8AC3E}">
        <p14:creationId xmlns:p14="http://schemas.microsoft.com/office/powerpoint/2010/main" val="430058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8"/>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9"/>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6"/>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1"/>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2"/>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2"/>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8"/>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4" name="Rectangle 3">
            <a:extLst>
              <a:ext uri="{FF2B5EF4-FFF2-40B4-BE49-F238E27FC236}">
                <a16:creationId xmlns:a16="http://schemas.microsoft.com/office/drawing/2014/main" id="{9DD7C9FA-0738-F6BA-7947-24BFAAA9CF4F}"/>
              </a:ext>
            </a:extLst>
          </p:cNvPr>
          <p:cNvSpPr/>
          <p:nvPr/>
        </p:nvSpPr>
        <p:spPr>
          <a:xfrm>
            <a:off x="368312"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1"/>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1"/>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6714524C-635D-6C3A-BD5E-F25F3664072D}"/>
              </a:ext>
            </a:extLst>
          </p:cNvPr>
          <p:cNvSpPr/>
          <p:nvPr/>
        </p:nvSpPr>
        <p:spPr>
          <a:xfrm>
            <a:off x="368312" y="4224130"/>
            <a:ext cx="11303540" cy="2575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339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6"/>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𝑎</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F49FFFC7-9DB2-0EFB-1241-0E81B3AF94D9}"/>
              </a:ext>
            </a:extLst>
          </p:cNvPr>
          <p:cNvSpPr/>
          <p:nvPr/>
        </p:nvSpPr>
        <p:spPr>
          <a:xfrm>
            <a:off x="368312" y="5396948"/>
            <a:ext cx="11303540" cy="140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941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9"/>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0"/>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3"/>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5"/>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7"/>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0"/>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1"/>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0"/>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Tree>
    <p:extLst>
      <p:ext uri="{BB962C8B-B14F-4D97-AF65-F5344CB8AC3E}">
        <p14:creationId xmlns:p14="http://schemas.microsoft.com/office/powerpoint/2010/main" val="1825630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2"/>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2"/>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3"/>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4"/>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3"/>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2"/>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3"/>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4"/>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0"/>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3005</TotalTime>
  <Words>10453</Words>
  <Application>Microsoft Macintosh PowerPoint</Application>
  <PresentationFormat>Widescreen</PresentationFormat>
  <Paragraphs>1457</Paragraphs>
  <Slides>160</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160</vt:i4>
      </vt:variant>
    </vt:vector>
  </HeadingPairs>
  <TitlesOfParts>
    <vt:vector size="166"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Ecology</dc:title>
  <dc:creator>Cara Brook</dc:creator>
  <cp:lastModifiedBy>Cara Brook</cp:lastModifiedBy>
  <cp:revision>20</cp:revision>
  <dcterms:created xsi:type="dcterms:W3CDTF">2023-02-09T19:46:30Z</dcterms:created>
  <dcterms:modified xsi:type="dcterms:W3CDTF">2024-02-14T21:22:57Z</dcterms:modified>
</cp:coreProperties>
</file>